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ink/ink1.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83" r:id="rId2"/>
    <p:sldId id="268" r:id="rId3"/>
    <p:sldId id="257" r:id="rId4"/>
    <p:sldId id="274" r:id="rId5"/>
    <p:sldId id="258" r:id="rId6"/>
    <p:sldId id="271" r:id="rId7"/>
    <p:sldId id="265" r:id="rId8"/>
    <p:sldId id="278" r:id="rId9"/>
    <p:sldId id="262" r:id="rId10"/>
    <p:sldId id="259" r:id="rId11"/>
    <p:sldId id="269" r:id="rId12"/>
    <p:sldId id="275" r:id="rId13"/>
    <p:sldId id="276" r:id="rId14"/>
    <p:sldId id="279" r:id="rId15"/>
    <p:sldId id="260" r:id="rId16"/>
    <p:sldId id="280" r:id="rId17"/>
    <p:sldId id="282" r:id="rId18"/>
    <p:sldId id="281" r:id="rId19"/>
    <p:sldId id="261" r:id="rId20"/>
    <p:sldId id="270" r:id="rId21"/>
    <p:sldId id="272" r:id="rId22"/>
    <p:sldId id="27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7AD224-A254-4C58-A555-59FED3C52DB8}" v="245" dt="2020-04-08T02:38:45.447"/>
    <p1510:client id="{14E1802E-EC74-4892-B3F3-7AB1BE293E88}" v="542" dt="2020-04-09T17:53:47.329"/>
    <p1510:client id="{1B452FBB-7EE3-403A-91CA-E4970704880A}" v="61" dt="2020-04-09T23:28:14.324"/>
    <p1510:client id="{1FD0D9F6-BE9E-4833-9D14-A2C1D95CE340}" v="5" dt="2020-04-09T14:24:34.678"/>
    <p1510:client id="{49B017A5-121C-48C6-B006-76B663828661}" v="598" dt="2020-04-08T02:12:35.868"/>
    <p1510:client id="{4A75DD3E-D619-4BF8-BCD6-42B09861710E}" v="16" dt="2020-04-09T18:40:55.018"/>
    <p1510:client id="{513A9C3F-F3E4-487B-AA78-5ACBABDAC31E}" v="566" dt="2020-04-09T19:23:24.201"/>
    <p1510:client id="{58B8ECAF-E8C9-4592-A7BD-B01ADB19E81C}" v="30" dt="2020-04-09T19:02:30.866"/>
    <p1510:client id="{5AFD1147-FC75-4EED-AF74-9FC493026E2A}" v="447" dt="2020-04-09T18:14:45.589"/>
    <p1510:client id="{60599749-ADD0-44F8-9F51-318B5BAE088B}" v="119" dt="2020-04-09T23:36:35.134"/>
    <p1510:client id="{60811F6F-4A97-43B6-B836-727899939F31}" v="12404" dt="2020-04-09T22:51:22.137"/>
    <p1510:client id="{656D4773-B243-438F-9F1E-7371CBA55919}" v="1141" dt="2020-04-09T19:23:18.737"/>
    <p1510:client id="{9AC5983C-8B9A-4693-864B-329FDBE15918}" v="218" dt="2020-04-09T19:24:43.511"/>
    <p1510:client id="{A160665D-171B-47ED-9CFF-0CAAC6214A75}" v="178" dt="2020-04-08T02:44:49.560"/>
    <p1510:client id="{A298C249-16AC-4306-B803-92A49A2AF858}" v="221" dt="2020-04-08T03:36:29.566"/>
    <p1510:client id="{B708A443-2093-4076-BCF2-9D83EFD2BAFF}" v="13" dt="2020-04-09T23:36:37.192"/>
    <p1510:client id="{BA7BC11B-75A1-4AA3-B64D-37C25BFDA676}" v="1" dt="2020-04-09T15:05:37.527"/>
    <p1510:client id="{E598339A-9C7B-4D37-9211-824340E0D421}" v="24" dt="2020-04-09T23:12:25.92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72" y="18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hyperlink" Target="mailto:hnaing@gmu.edu" TargetMode="External"/><Relationship Id="rId2" Type="http://schemas.openxmlformats.org/officeDocument/2006/relationships/hyperlink" Target="mailto:dkaloude@gmu.edu" TargetMode="External"/><Relationship Id="rId1" Type="http://schemas.openxmlformats.org/officeDocument/2006/relationships/hyperlink" Target="mailto:aabdulw@gmu.edu" TargetMode="External"/><Relationship Id="rId5" Type="http://schemas.openxmlformats.org/officeDocument/2006/relationships/hyperlink" Target="mailto:ctrenkov@gmu.edu" TargetMode="External"/><Relationship Id="rId4" Type="http://schemas.openxmlformats.org/officeDocument/2006/relationships/hyperlink" Target="mailto:asrivas@gmu.edu" TargetMode="External"/></Relationships>
</file>

<file path=ppt/diagrams/_rels/drawing1.xml.rels><?xml version="1.0" encoding="UTF-8" standalone="yes"?>
<Relationships xmlns="http://schemas.openxmlformats.org/package/2006/relationships"><Relationship Id="rId3" Type="http://schemas.openxmlformats.org/officeDocument/2006/relationships/hyperlink" Target="mailto:hnaing@gmu.edu" TargetMode="External"/><Relationship Id="rId2" Type="http://schemas.openxmlformats.org/officeDocument/2006/relationships/hyperlink" Target="mailto:dkaloude@gmu.edu" TargetMode="External"/><Relationship Id="rId1" Type="http://schemas.openxmlformats.org/officeDocument/2006/relationships/hyperlink" Target="mailto:aabdulw@gmu.edu" TargetMode="External"/><Relationship Id="rId5" Type="http://schemas.openxmlformats.org/officeDocument/2006/relationships/hyperlink" Target="mailto:ctrenkov@gmu.edu" TargetMode="External"/><Relationship Id="rId4" Type="http://schemas.openxmlformats.org/officeDocument/2006/relationships/hyperlink" Target="mailto:asrivas@gmu.edu"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2CA71D4-CE64-48E6-83F8-D6CBF9766EC9}" type="doc">
      <dgm:prSet loTypeId="urn:microsoft.com/office/officeart/2008/layout/LinedList" loCatId="list" qsTypeId="urn:microsoft.com/office/officeart/2005/8/quickstyle/simple4" qsCatId="simple" csTypeId="urn:microsoft.com/office/officeart/2005/8/colors/accent1_2" csCatId="accent1"/>
      <dgm:spPr/>
      <dgm:t>
        <a:bodyPr/>
        <a:lstStyle/>
        <a:p>
          <a:endParaRPr lang="en-US"/>
        </a:p>
      </dgm:t>
    </dgm:pt>
    <dgm:pt modelId="{B137AB8C-A713-4399-A63D-5412A79B70AC}">
      <dgm:prSet/>
      <dgm:spPr/>
      <dgm:t>
        <a:bodyPr/>
        <a:lstStyle/>
        <a:p>
          <a:r>
            <a:rPr lang="en-US" dirty="0">
              <a:latin typeface="The Hand"/>
              <a:cs typeface="Times New Roman"/>
            </a:rPr>
            <a:t>Ahmed </a:t>
          </a:r>
          <a:r>
            <a:rPr lang="en-US" dirty="0" err="1">
              <a:latin typeface="The Hand"/>
              <a:cs typeface="Times New Roman"/>
            </a:rPr>
            <a:t>Abdulwahab</a:t>
          </a:r>
          <a:r>
            <a:rPr lang="en-US" dirty="0">
              <a:latin typeface="The Hand"/>
              <a:cs typeface="Times New Roman"/>
            </a:rPr>
            <a:t> - </a:t>
          </a:r>
          <a:r>
            <a:rPr lang="en-US" dirty="0">
              <a:latin typeface="The Hand"/>
              <a:cs typeface="Times New Roman"/>
              <a:hlinkClick xmlns:r="http://schemas.openxmlformats.org/officeDocument/2006/relationships" r:id="rId1"/>
            </a:rPr>
            <a:t>aabdulw@gmu.edu</a:t>
          </a:r>
          <a:endParaRPr lang="en-US" dirty="0">
            <a:latin typeface="The Hand"/>
            <a:cs typeface="Times New Roman"/>
          </a:endParaRPr>
        </a:p>
      </dgm:t>
    </dgm:pt>
    <dgm:pt modelId="{9AD16A18-3099-4D69-A6FA-352FFA74FBB1}" type="parTrans" cxnId="{F7D69474-2A75-4736-8D8A-75AE5CE2573E}">
      <dgm:prSet/>
      <dgm:spPr/>
      <dgm:t>
        <a:bodyPr/>
        <a:lstStyle/>
        <a:p>
          <a:endParaRPr lang="en-US"/>
        </a:p>
      </dgm:t>
    </dgm:pt>
    <dgm:pt modelId="{6088FDC6-6554-4575-948C-6722382B6152}" type="sibTrans" cxnId="{F7D69474-2A75-4736-8D8A-75AE5CE2573E}">
      <dgm:prSet/>
      <dgm:spPr/>
      <dgm:t>
        <a:bodyPr/>
        <a:lstStyle/>
        <a:p>
          <a:endParaRPr lang="en-US"/>
        </a:p>
      </dgm:t>
    </dgm:pt>
    <dgm:pt modelId="{9E4D9B8F-6832-463F-8025-8DC3CFF70B73}">
      <dgm:prSet/>
      <dgm:spPr/>
      <dgm:t>
        <a:bodyPr/>
        <a:lstStyle/>
        <a:p>
          <a:r>
            <a:rPr lang="en-US" dirty="0">
              <a:latin typeface="The Hand"/>
              <a:cs typeface="Times New Roman"/>
            </a:rPr>
            <a:t>Demosthenes </a:t>
          </a:r>
          <a:r>
            <a:rPr lang="en-US" dirty="0" err="1">
              <a:latin typeface="The Hand"/>
              <a:cs typeface="Times New Roman"/>
            </a:rPr>
            <a:t>Kaloudelis</a:t>
          </a:r>
          <a:r>
            <a:rPr lang="en-US" dirty="0">
              <a:latin typeface="The Hand"/>
              <a:cs typeface="Times New Roman"/>
            </a:rPr>
            <a:t> - </a:t>
          </a:r>
          <a:r>
            <a:rPr lang="en-US" dirty="0">
              <a:latin typeface="The Hand"/>
              <a:cs typeface="Times New Roman"/>
              <a:hlinkClick xmlns:r="http://schemas.openxmlformats.org/officeDocument/2006/relationships" r:id="rId2"/>
            </a:rPr>
            <a:t>dkaloude@gmu.edu</a:t>
          </a:r>
          <a:r>
            <a:rPr lang="en-US" dirty="0">
              <a:latin typeface="The Hand"/>
              <a:cs typeface="Times New Roman"/>
            </a:rPr>
            <a:t> </a:t>
          </a:r>
        </a:p>
      </dgm:t>
    </dgm:pt>
    <dgm:pt modelId="{5EED6AB4-418C-4D26-9C10-3AC68BA02910}" type="parTrans" cxnId="{4DD5CBE3-3F0B-49B3-9911-7DEC436D342C}">
      <dgm:prSet/>
      <dgm:spPr/>
      <dgm:t>
        <a:bodyPr/>
        <a:lstStyle/>
        <a:p>
          <a:endParaRPr lang="en-US"/>
        </a:p>
      </dgm:t>
    </dgm:pt>
    <dgm:pt modelId="{1B7C629E-0BE8-4078-8039-F8BEA66E9A52}" type="sibTrans" cxnId="{4DD5CBE3-3F0B-49B3-9911-7DEC436D342C}">
      <dgm:prSet/>
      <dgm:spPr/>
      <dgm:t>
        <a:bodyPr/>
        <a:lstStyle/>
        <a:p>
          <a:endParaRPr lang="en-US"/>
        </a:p>
      </dgm:t>
    </dgm:pt>
    <dgm:pt modelId="{B2F8FCC9-D973-41B7-8F44-F979876D5F07}">
      <dgm:prSet/>
      <dgm:spPr/>
      <dgm:t>
        <a:bodyPr/>
        <a:lstStyle/>
        <a:p>
          <a:r>
            <a:rPr lang="en-US" dirty="0">
              <a:latin typeface="The Hand"/>
              <a:cs typeface="Times New Roman"/>
            </a:rPr>
            <a:t>Hein Naing - </a:t>
          </a:r>
          <a:r>
            <a:rPr lang="en-US" dirty="0">
              <a:latin typeface="The Hand"/>
              <a:cs typeface="Times New Roman"/>
              <a:hlinkClick xmlns:r="http://schemas.openxmlformats.org/officeDocument/2006/relationships" r:id="rId3"/>
            </a:rPr>
            <a:t>hnaing@gmu.edu</a:t>
          </a:r>
          <a:endParaRPr lang="en-US" dirty="0">
            <a:latin typeface="The Hand"/>
            <a:cs typeface="Times New Roman"/>
          </a:endParaRPr>
        </a:p>
      </dgm:t>
    </dgm:pt>
    <dgm:pt modelId="{C151CC8E-0998-4BD2-A2DA-73865D5EF5A8}" type="parTrans" cxnId="{0ABAA404-3AD8-4B89-8C86-9047C97EDE08}">
      <dgm:prSet/>
      <dgm:spPr/>
      <dgm:t>
        <a:bodyPr/>
        <a:lstStyle/>
        <a:p>
          <a:endParaRPr lang="en-US"/>
        </a:p>
      </dgm:t>
    </dgm:pt>
    <dgm:pt modelId="{3BE04065-49B4-4A31-AF1E-6A06A7F0BBA2}" type="sibTrans" cxnId="{0ABAA404-3AD8-4B89-8C86-9047C97EDE08}">
      <dgm:prSet/>
      <dgm:spPr/>
      <dgm:t>
        <a:bodyPr/>
        <a:lstStyle/>
        <a:p>
          <a:endParaRPr lang="en-US"/>
        </a:p>
      </dgm:t>
    </dgm:pt>
    <dgm:pt modelId="{9221E42B-2675-4ABD-B198-490E01C9A233}">
      <dgm:prSet/>
      <dgm:spPr/>
      <dgm:t>
        <a:bodyPr/>
        <a:lstStyle/>
        <a:p>
          <a:r>
            <a:rPr lang="en-US" dirty="0" err="1">
              <a:latin typeface="The Hand"/>
              <a:cs typeface="Times New Roman"/>
            </a:rPr>
            <a:t>Adwait</a:t>
          </a:r>
          <a:r>
            <a:rPr lang="en-US" dirty="0">
              <a:latin typeface="The Hand"/>
              <a:cs typeface="Times New Roman"/>
            </a:rPr>
            <a:t> Srivastava - </a:t>
          </a:r>
          <a:r>
            <a:rPr lang="en-US" dirty="0">
              <a:latin typeface="The Hand"/>
              <a:cs typeface="Times New Roman"/>
              <a:hlinkClick xmlns:r="http://schemas.openxmlformats.org/officeDocument/2006/relationships" r:id="rId4"/>
            </a:rPr>
            <a:t>asrivas@gmu.edu</a:t>
          </a:r>
          <a:endParaRPr lang="en-US" dirty="0">
            <a:latin typeface="The Hand"/>
            <a:cs typeface="Times New Roman"/>
          </a:endParaRPr>
        </a:p>
      </dgm:t>
    </dgm:pt>
    <dgm:pt modelId="{879405FE-FD29-4D46-A1BE-5C8029964319}" type="parTrans" cxnId="{6C239793-ECD1-432A-8F4D-A004B254C64D}">
      <dgm:prSet/>
      <dgm:spPr/>
      <dgm:t>
        <a:bodyPr/>
        <a:lstStyle/>
        <a:p>
          <a:endParaRPr lang="en-US"/>
        </a:p>
      </dgm:t>
    </dgm:pt>
    <dgm:pt modelId="{60FD4012-2687-4D97-A8A9-FDB71A8505FF}" type="sibTrans" cxnId="{6C239793-ECD1-432A-8F4D-A004B254C64D}">
      <dgm:prSet/>
      <dgm:spPr/>
      <dgm:t>
        <a:bodyPr/>
        <a:lstStyle/>
        <a:p>
          <a:endParaRPr lang="en-US"/>
        </a:p>
      </dgm:t>
    </dgm:pt>
    <dgm:pt modelId="{B63D32E8-8470-4A57-8C7B-A05B1D84E577}">
      <dgm:prSet/>
      <dgm:spPr/>
      <dgm:t>
        <a:bodyPr/>
        <a:lstStyle/>
        <a:p>
          <a:r>
            <a:rPr lang="en-US">
              <a:latin typeface="The Hand"/>
              <a:cs typeface="Times New Roman"/>
            </a:rPr>
            <a:t>Chris </a:t>
          </a:r>
          <a:r>
            <a:rPr lang="en-US" err="1">
              <a:latin typeface="The Hand"/>
              <a:cs typeface="Times New Roman"/>
            </a:rPr>
            <a:t>Trenkov</a:t>
          </a:r>
          <a:r>
            <a:rPr lang="en-US">
              <a:latin typeface="The Hand"/>
              <a:cs typeface="Times New Roman"/>
            </a:rPr>
            <a:t> - </a:t>
          </a:r>
          <a:r>
            <a:rPr lang="en-US">
              <a:latin typeface="The Hand"/>
              <a:cs typeface="Times New Roman"/>
              <a:hlinkClick xmlns:r="http://schemas.openxmlformats.org/officeDocument/2006/relationships" r:id="rId5"/>
            </a:rPr>
            <a:t>ctrenkov@gmu.edu</a:t>
          </a:r>
          <a:endParaRPr lang="en-US">
            <a:latin typeface="The Hand"/>
            <a:cs typeface="Times New Roman"/>
          </a:endParaRPr>
        </a:p>
      </dgm:t>
    </dgm:pt>
    <dgm:pt modelId="{D8C5B9F6-929F-4C14-8276-996A57088375}" type="parTrans" cxnId="{1717ADD2-7FA7-4A4F-B24C-391DC9C8F1A0}">
      <dgm:prSet/>
      <dgm:spPr/>
      <dgm:t>
        <a:bodyPr/>
        <a:lstStyle/>
        <a:p>
          <a:endParaRPr lang="en-US"/>
        </a:p>
      </dgm:t>
    </dgm:pt>
    <dgm:pt modelId="{1ADFEFAF-C4CB-467F-AFC1-AD1DE3C8387E}" type="sibTrans" cxnId="{1717ADD2-7FA7-4A4F-B24C-391DC9C8F1A0}">
      <dgm:prSet/>
      <dgm:spPr/>
      <dgm:t>
        <a:bodyPr/>
        <a:lstStyle/>
        <a:p>
          <a:endParaRPr lang="en-US"/>
        </a:p>
      </dgm:t>
    </dgm:pt>
    <dgm:pt modelId="{1581F04B-C72A-4B67-BA38-DDEFF9455ED2}" type="pres">
      <dgm:prSet presAssocID="{B2CA71D4-CE64-48E6-83F8-D6CBF9766EC9}" presName="vert0" presStyleCnt="0">
        <dgm:presLayoutVars>
          <dgm:dir/>
          <dgm:animOne val="branch"/>
          <dgm:animLvl val="lvl"/>
        </dgm:presLayoutVars>
      </dgm:prSet>
      <dgm:spPr/>
    </dgm:pt>
    <dgm:pt modelId="{B62426EB-987E-4F4B-89F1-3A03FB90AECF}" type="pres">
      <dgm:prSet presAssocID="{B137AB8C-A713-4399-A63D-5412A79B70AC}" presName="thickLine" presStyleLbl="alignNode1" presStyleIdx="0" presStyleCnt="5"/>
      <dgm:spPr/>
    </dgm:pt>
    <dgm:pt modelId="{061FB339-F048-466E-AA7E-C03674BA5BA4}" type="pres">
      <dgm:prSet presAssocID="{B137AB8C-A713-4399-A63D-5412A79B70AC}" presName="horz1" presStyleCnt="0"/>
      <dgm:spPr/>
    </dgm:pt>
    <dgm:pt modelId="{D11F6B4F-4D10-4664-8E6E-429FB323B5DE}" type="pres">
      <dgm:prSet presAssocID="{B137AB8C-A713-4399-A63D-5412A79B70AC}" presName="tx1" presStyleLbl="revTx" presStyleIdx="0" presStyleCnt="5"/>
      <dgm:spPr/>
    </dgm:pt>
    <dgm:pt modelId="{358B5ED8-BDFE-416C-B53F-CDEAB6BC533B}" type="pres">
      <dgm:prSet presAssocID="{B137AB8C-A713-4399-A63D-5412A79B70AC}" presName="vert1" presStyleCnt="0"/>
      <dgm:spPr/>
    </dgm:pt>
    <dgm:pt modelId="{704DEFC0-1167-439E-B5B6-04F3B1828A5A}" type="pres">
      <dgm:prSet presAssocID="{9E4D9B8F-6832-463F-8025-8DC3CFF70B73}" presName="thickLine" presStyleLbl="alignNode1" presStyleIdx="1" presStyleCnt="5"/>
      <dgm:spPr/>
    </dgm:pt>
    <dgm:pt modelId="{82661136-85CD-44CC-819E-5A25266E4CFF}" type="pres">
      <dgm:prSet presAssocID="{9E4D9B8F-6832-463F-8025-8DC3CFF70B73}" presName="horz1" presStyleCnt="0"/>
      <dgm:spPr/>
    </dgm:pt>
    <dgm:pt modelId="{79B44C99-F70C-4E41-B4C6-B1AB3DEEC11B}" type="pres">
      <dgm:prSet presAssocID="{9E4D9B8F-6832-463F-8025-8DC3CFF70B73}" presName="tx1" presStyleLbl="revTx" presStyleIdx="1" presStyleCnt="5"/>
      <dgm:spPr/>
    </dgm:pt>
    <dgm:pt modelId="{EC7D3D60-F588-4D40-955E-5A55A5BA889C}" type="pres">
      <dgm:prSet presAssocID="{9E4D9B8F-6832-463F-8025-8DC3CFF70B73}" presName="vert1" presStyleCnt="0"/>
      <dgm:spPr/>
    </dgm:pt>
    <dgm:pt modelId="{20F650CC-580E-4E24-A0DE-D946CC3EB6D6}" type="pres">
      <dgm:prSet presAssocID="{B2F8FCC9-D973-41B7-8F44-F979876D5F07}" presName="thickLine" presStyleLbl="alignNode1" presStyleIdx="2" presStyleCnt="5"/>
      <dgm:spPr/>
    </dgm:pt>
    <dgm:pt modelId="{75FABA0F-BC5D-435C-A585-CAFD69E0FA14}" type="pres">
      <dgm:prSet presAssocID="{B2F8FCC9-D973-41B7-8F44-F979876D5F07}" presName="horz1" presStyleCnt="0"/>
      <dgm:spPr/>
    </dgm:pt>
    <dgm:pt modelId="{C7D7454A-45B0-47A1-92AF-D7276A3E2D2A}" type="pres">
      <dgm:prSet presAssocID="{B2F8FCC9-D973-41B7-8F44-F979876D5F07}" presName="tx1" presStyleLbl="revTx" presStyleIdx="2" presStyleCnt="5"/>
      <dgm:spPr/>
    </dgm:pt>
    <dgm:pt modelId="{910E8774-FAD2-4F71-A642-46F3B5556E38}" type="pres">
      <dgm:prSet presAssocID="{B2F8FCC9-D973-41B7-8F44-F979876D5F07}" presName="vert1" presStyleCnt="0"/>
      <dgm:spPr/>
    </dgm:pt>
    <dgm:pt modelId="{F64A41FF-A56D-4BA8-BFFB-079156F29B20}" type="pres">
      <dgm:prSet presAssocID="{9221E42B-2675-4ABD-B198-490E01C9A233}" presName="thickLine" presStyleLbl="alignNode1" presStyleIdx="3" presStyleCnt="5"/>
      <dgm:spPr/>
    </dgm:pt>
    <dgm:pt modelId="{1723FC27-6C1D-49AE-9222-17A54C9D362B}" type="pres">
      <dgm:prSet presAssocID="{9221E42B-2675-4ABD-B198-490E01C9A233}" presName="horz1" presStyleCnt="0"/>
      <dgm:spPr/>
    </dgm:pt>
    <dgm:pt modelId="{25447C8D-B0E2-4ACB-8423-3A2593C11C71}" type="pres">
      <dgm:prSet presAssocID="{9221E42B-2675-4ABD-B198-490E01C9A233}" presName="tx1" presStyleLbl="revTx" presStyleIdx="3" presStyleCnt="5"/>
      <dgm:spPr/>
    </dgm:pt>
    <dgm:pt modelId="{15C920B3-105A-4FA0-A6AB-AE22E4E729E6}" type="pres">
      <dgm:prSet presAssocID="{9221E42B-2675-4ABD-B198-490E01C9A233}" presName="vert1" presStyleCnt="0"/>
      <dgm:spPr/>
    </dgm:pt>
    <dgm:pt modelId="{B470AE19-3D9D-4AF1-856E-721F9767EEB5}" type="pres">
      <dgm:prSet presAssocID="{B63D32E8-8470-4A57-8C7B-A05B1D84E577}" presName="thickLine" presStyleLbl="alignNode1" presStyleIdx="4" presStyleCnt="5"/>
      <dgm:spPr/>
    </dgm:pt>
    <dgm:pt modelId="{B4E1DA80-EAD8-4D8A-943F-746B673089A9}" type="pres">
      <dgm:prSet presAssocID="{B63D32E8-8470-4A57-8C7B-A05B1D84E577}" presName="horz1" presStyleCnt="0"/>
      <dgm:spPr/>
    </dgm:pt>
    <dgm:pt modelId="{00E43AD8-D8D0-4B88-93BB-4F10AF224F68}" type="pres">
      <dgm:prSet presAssocID="{B63D32E8-8470-4A57-8C7B-A05B1D84E577}" presName="tx1" presStyleLbl="revTx" presStyleIdx="4" presStyleCnt="5"/>
      <dgm:spPr/>
    </dgm:pt>
    <dgm:pt modelId="{AEECE1E1-2CE5-40F2-8ACB-7D66E501C224}" type="pres">
      <dgm:prSet presAssocID="{B63D32E8-8470-4A57-8C7B-A05B1D84E577}" presName="vert1" presStyleCnt="0"/>
      <dgm:spPr/>
    </dgm:pt>
  </dgm:ptLst>
  <dgm:cxnLst>
    <dgm:cxn modelId="{0ABAA404-3AD8-4B89-8C86-9047C97EDE08}" srcId="{B2CA71D4-CE64-48E6-83F8-D6CBF9766EC9}" destId="{B2F8FCC9-D973-41B7-8F44-F979876D5F07}" srcOrd="2" destOrd="0" parTransId="{C151CC8E-0998-4BD2-A2DA-73865D5EF5A8}" sibTransId="{3BE04065-49B4-4A31-AF1E-6A06A7F0BBA2}"/>
    <dgm:cxn modelId="{40927A06-5AE8-4F1A-924E-0E7D29318FC2}" type="presOf" srcId="{B137AB8C-A713-4399-A63D-5412A79B70AC}" destId="{D11F6B4F-4D10-4664-8E6E-429FB323B5DE}" srcOrd="0" destOrd="0" presId="urn:microsoft.com/office/officeart/2008/layout/LinedList"/>
    <dgm:cxn modelId="{AD006120-E89A-4E08-8028-31E9932FA76F}" type="presOf" srcId="{B2F8FCC9-D973-41B7-8F44-F979876D5F07}" destId="{C7D7454A-45B0-47A1-92AF-D7276A3E2D2A}" srcOrd="0" destOrd="0" presId="urn:microsoft.com/office/officeart/2008/layout/LinedList"/>
    <dgm:cxn modelId="{23BE662A-7E95-4035-8E39-CAAD29A566E1}" type="presOf" srcId="{9E4D9B8F-6832-463F-8025-8DC3CFF70B73}" destId="{79B44C99-F70C-4E41-B4C6-B1AB3DEEC11B}" srcOrd="0" destOrd="0" presId="urn:microsoft.com/office/officeart/2008/layout/LinedList"/>
    <dgm:cxn modelId="{F7D69474-2A75-4736-8D8A-75AE5CE2573E}" srcId="{B2CA71D4-CE64-48E6-83F8-D6CBF9766EC9}" destId="{B137AB8C-A713-4399-A63D-5412A79B70AC}" srcOrd="0" destOrd="0" parTransId="{9AD16A18-3099-4D69-A6FA-352FFA74FBB1}" sibTransId="{6088FDC6-6554-4575-948C-6722382B6152}"/>
    <dgm:cxn modelId="{6C239793-ECD1-432A-8F4D-A004B254C64D}" srcId="{B2CA71D4-CE64-48E6-83F8-D6CBF9766EC9}" destId="{9221E42B-2675-4ABD-B198-490E01C9A233}" srcOrd="3" destOrd="0" parTransId="{879405FE-FD29-4D46-A1BE-5C8029964319}" sibTransId="{60FD4012-2687-4D97-A8A9-FDB71A8505FF}"/>
    <dgm:cxn modelId="{1717ADD2-7FA7-4A4F-B24C-391DC9C8F1A0}" srcId="{B2CA71D4-CE64-48E6-83F8-D6CBF9766EC9}" destId="{B63D32E8-8470-4A57-8C7B-A05B1D84E577}" srcOrd="4" destOrd="0" parTransId="{D8C5B9F6-929F-4C14-8276-996A57088375}" sibTransId="{1ADFEFAF-C4CB-467F-AFC1-AD1DE3C8387E}"/>
    <dgm:cxn modelId="{74F8FCD4-5671-4377-8A87-DA698DAD9C8F}" type="presOf" srcId="{9221E42B-2675-4ABD-B198-490E01C9A233}" destId="{25447C8D-B0E2-4ACB-8423-3A2593C11C71}" srcOrd="0" destOrd="0" presId="urn:microsoft.com/office/officeart/2008/layout/LinedList"/>
    <dgm:cxn modelId="{AE5C5BD7-530A-4C8C-B4BA-A361D72BD6C0}" type="presOf" srcId="{B2CA71D4-CE64-48E6-83F8-D6CBF9766EC9}" destId="{1581F04B-C72A-4B67-BA38-DDEFF9455ED2}" srcOrd="0" destOrd="0" presId="urn:microsoft.com/office/officeart/2008/layout/LinedList"/>
    <dgm:cxn modelId="{1AC477D8-9CC1-4E34-8310-4E51BDA805D5}" type="presOf" srcId="{B63D32E8-8470-4A57-8C7B-A05B1D84E577}" destId="{00E43AD8-D8D0-4B88-93BB-4F10AF224F68}" srcOrd="0" destOrd="0" presId="urn:microsoft.com/office/officeart/2008/layout/LinedList"/>
    <dgm:cxn modelId="{4DD5CBE3-3F0B-49B3-9911-7DEC436D342C}" srcId="{B2CA71D4-CE64-48E6-83F8-D6CBF9766EC9}" destId="{9E4D9B8F-6832-463F-8025-8DC3CFF70B73}" srcOrd="1" destOrd="0" parTransId="{5EED6AB4-418C-4D26-9C10-3AC68BA02910}" sibTransId="{1B7C629E-0BE8-4078-8039-F8BEA66E9A52}"/>
    <dgm:cxn modelId="{4A552A68-3305-4DF3-A849-0495172901F0}" type="presParOf" srcId="{1581F04B-C72A-4B67-BA38-DDEFF9455ED2}" destId="{B62426EB-987E-4F4B-89F1-3A03FB90AECF}" srcOrd="0" destOrd="0" presId="urn:microsoft.com/office/officeart/2008/layout/LinedList"/>
    <dgm:cxn modelId="{66257C9A-CA23-423C-82FB-5B4382C1CC57}" type="presParOf" srcId="{1581F04B-C72A-4B67-BA38-DDEFF9455ED2}" destId="{061FB339-F048-466E-AA7E-C03674BA5BA4}" srcOrd="1" destOrd="0" presId="urn:microsoft.com/office/officeart/2008/layout/LinedList"/>
    <dgm:cxn modelId="{5CCCC7C2-C1EF-4A08-BC11-7C4F3B3B0798}" type="presParOf" srcId="{061FB339-F048-466E-AA7E-C03674BA5BA4}" destId="{D11F6B4F-4D10-4664-8E6E-429FB323B5DE}" srcOrd="0" destOrd="0" presId="urn:microsoft.com/office/officeart/2008/layout/LinedList"/>
    <dgm:cxn modelId="{406AF975-28E4-476D-8162-225DE46B86CE}" type="presParOf" srcId="{061FB339-F048-466E-AA7E-C03674BA5BA4}" destId="{358B5ED8-BDFE-416C-B53F-CDEAB6BC533B}" srcOrd="1" destOrd="0" presId="urn:microsoft.com/office/officeart/2008/layout/LinedList"/>
    <dgm:cxn modelId="{08938792-95CA-4D96-9B2A-54C14E52613E}" type="presParOf" srcId="{1581F04B-C72A-4B67-BA38-DDEFF9455ED2}" destId="{704DEFC0-1167-439E-B5B6-04F3B1828A5A}" srcOrd="2" destOrd="0" presId="urn:microsoft.com/office/officeart/2008/layout/LinedList"/>
    <dgm:cxn modelId="{8533345C-0FF2-44D6-9449-C55838D2B66E}" type="presParOf" srcId="{1581F04B-C72A-4B67-BA38-DDEFF9455ED2}" destId="{82661136-85CD-44CC-819E-5A25266E4CFF}" srcOrd="3" destOrd="0" presId="urn:microsoft.com/office/officeart/2008/layout/LinedList"/>
    <dgm:cxn modelId="{22EC36F7-3550-4B62-A2AF-78F1DA3B284D}" type="presParOf" srcId="{82661136-85CD-44CC-819E-5A25266E4CFF}" destId="{79B44C99-F70C-4E41-B4C6-B1AB3DEEC11B}" srcOrd="0" destOrd="0" presId="urn:microsoft.com/office/officeart/2008/layout/LinedList"/>
    <dgm:cxn modelId="{006C497D-D12A-4AC2-B9A7-AAEF056BE9FD}" type="presParOf" srcId="{82661136-85CD-44CC-819E-5A25266E4CFF}" destId="{EC7D3D60-F588-4D40-955E-5A55A5BA889C}" srcOrd="1" destOrd="0" presId="urn:microsoft.com/office/officeart/2008/layout/LinedList"/>
    <dgm:cxn modelId="{C32A1ED3-7D33-454B-9F92-C0C7E5D12B94}" type="presParOf" srcId="{1581F04B-C72A-4B67-BA38-DDEFF9455ED2}" destId="{20F650CC-580E-4E24-A0DE-D946CC3EB6D6}" srcOrd="4" destOrd="0" presId="urn:microsoft.com/office/officeart/2008/layout/LinedList"/>
    <dgm:cxn modelId="{E9CEE63D-45BF-432E-8BFA-201C9BCFDBF9}" type="presParOf" srcId="{1581F04B-C72A-4B67-BA38-DDEFF9455ED2}" destId="{75FABA0F-BC5D-435C-A585-CAFD69E0FA14}" srcOrd="5" destOrd="0" presId="urn:microsoft.com/office/officeart/2008/layout/LinedList"/>
    <dgm:cxn modelId="{401D6EC5-F91D-4496-AE37-CCFB7B467124}" type="presParOf" srcId="{75FABA0F-BC5D-435C-A585-CAFD69E0FA14}" destId="{C7D7454A-45B0-47A1-92AF-D7276A3E2D2A}" srcOrd="0" destOrd="0" presId="urn:microsoft.com/office/officeart/2008/layout/LinedList"/>
    <dgm:cxn modelId="{D8D36DDF-B29B-4C60-8242-DDED559EA37C}" type="presParOf" srcId="{75FABA0F-BC5D-435C-A585-CAFD69E0FA14}" destId="{910E8774-FAD2-4F71-A642-46F3B5556E38}" srcOrd="1" destOrd="0" presId="urn:microsoft.com/office/officeart/2008/layout/LinedList"/>
    <dgm:cxn modelId="{80F6381E-9AA3-4244-AA9F-EE7B418C7948}" type="presParOf" srcId="{1581F04B-C72A-4B67-BA38-DDEFF9455ED2}" destId="{F64A41FF-A56D-4BA8-BFFB-079156F29B20}" srcOrd="6" destOrd="0" presId="urn:microsoft.com/office/officeart/2008/layout/LinedList"/>
    <dgm:cxn modelId="{3F617D70-91B6-4B88-AD10-A490625F3914}" type="presParOf" srcId="{1581F04B-C72A-4B67-BA38-DDEFF9455ED2}" destId="{1723FC27-6C1D-49AE-9222-17A54C9D362B}" srcOrd="7" destOrd="0" presId="urn:microsoft.com/office/officeart/2008/layout/LinedList"/>
    <dgm:cxn modelId="{91ECCD28-5FD4-41D6-BB2F-FF973F545E31}" type="presParOf" srcId="{1723FC27-6C1D-49AE-9222-17A54C9D362B}" destId="{25447C8D-B0E2-4ACB-8423-3A2593C11C71}" srcOrd="0" destOrd="0" presId="urn:microsoft.com/office/officeart/2008/layout/LinedList"/>
    <dgm:cxn modelId="{06B13494-8286-48A9-BF22-9746B2B2B051}" type="presParOf" srcId="{1723FC27-6C1D-49AE-9222-17A54C9D362B}" destId="{15C920B3-105A-4FA0-A6AB-AE22E4E729E6}" srcOrd="1" destOrd="0" presId="urn:microsoft.com/office/officeart/2008/layout/LinedList"/>
    <dgm:cxn modelId="{36FBFFF6-D80B-4FC7-A865-5BD81808C2E4}" type="presParOf" srcId="{1581F04B-C72A-4B67-BA38-DDEFF9455ED2}" destId="{B470AE19-3D9D-4AF1-856E-721F9767EEB5}" srcOrd="8" destOrd="0" presId="urn:microsoft.com/office/officeart/2008/layout/LinedList"/>
    <dgm:cxn modelId="{3A2AC1BA-9D9B-4B29-9DF4-F49A06677743}" type="presParOf" srcId="{1581F04B-C72A-4B67-BA38-DDEFF9455ED2}" destId="{B4E1DA80-EAD8-4D8A-943F-746B673089A9}" srcOrd="9" destOrd="0" presId="urn:microsoft.com/office/officeart/2008/layout/LinedList"/>
    <dgm:cxn modelId="{D08F5B35-971B-42D0-A572-3C90F30EF49E}" type="presParOf" srcId="{B4E1DA80-EAD8-4D8A-943F-746B673089A9}" destId="{00E43AD8-D8D0-4B88-93BB-4F10AF224F68}" srcOrd="0" destOrd="0" presId="urn:microsoft.com/office/officeart/2008/layout/LinedList"/>
    <dgm:cxn modelId="{2057422A-AF7A-43E2-B99F-AFC3A68041AC}" type="presParOf" srcId="{B4E1DA80-EAD8-4D8A-943F-746B673089A9}" destId="{AEECE1E1-2CE5-40F2-8ACB-7D66E501C224}"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2305F97-E915-43C9-BACC-0C3AE1298783}" type="doc">
      <dgm:prSet loTypeId="urn:microsoft.com/office/officeart/2005/8/layout/hierarchy1" loCatId="hierarchy" qsTypeId="urn:microsoft.com/office/officeart/2005/8/quickstyle/simple4" qsCatId="simple" csTypeId="urn:microsoft.com/office/officeart/2005/8/colors/accent5_2" csCatId="accent5" phldr="1"/>
      <dgm:spPr/>
      <dgm:t>
        <a:bodyPr/>
        <a:lstStyle/>
        <a:p>
          <a:endParaRPr lang="en-US"/>
        </a:p>
      </dgm:t>
    </dgm:pt>
    <dgm:pt modelId="{F7E23BD4-CA20-4950-AB90-29FE55B0063B}">
      <dgm:prSet/>
      <dgm:spPr/>
      <dgm:t>
        <a:bodyPr/>
        <a:lstStyle/>
        <a:p>
          <a:pPr rtl="0"/>
          <a:r>
            <a:rPr lang="en-US">
              <a:latin typeface="The Hand"/>
              <a:cs typeface="Arial"/>
            </a:rPr>
            <a:t>In order to build our model, we decided that we would focus solely on the United States' reporting aggregated by datahub.io. This allowed us to focus on 'accurate' datasets and reduce the amount of noise caused by inaccurate reporting or suppressed reporting</a:t>
          </a:r>
          <a:endParaRPr lang="en-US" b="0" i="0" u="none" strike="noStrike" cap="none" baseline="0" noProof="0">
            <a:latin typeface="The Hand"/>
            <a:cs typeface="Arial"/>
          </a:endParaRPr>
        </a:p>
      </dgm:t>
    </dgm:pt>
    <dgm:pt modelId="{D092745E-4D91-41F3-9F46-58E70AE7529E}" type="parTrans" cxnId="{F598DEA5-EE32-45B6-8AA3-C845C43B791D}">
      <dgm:prSet/>
      <dgm:spPr/>
      <dgm:t>
        <a:bodyPr/>
        <a:lstStyle/>
        <a:p>
          <a:endParaRPr lang="en-US"/>
        </a:p>
      </dgm:t>
    </dgm:pt>
    <dgm:pt modelId="{ECFC30B2-7793-432B-8560-924C0E79DFE3}" type="sibTrans" cxnId="{F598DEA5-EE32-45B6-8AA3-C845C43B791D}">
      <dgm:prSet/>
      <dgm:spPr/>
      <dgm:t>
        <a:bodyPr/>
        <a:lstStyle/>
        <a:p>
          <a:endParaRPr lang="en-US"/>
        </a:p>
      </dgm:t>
    </dgm:pt>
    <dgm:pt modelId="{F7E71777-49CC-4CEB-B388-6963AB591B63}">
      <dgm:prSet/>
      <dgm:spPr/>
      <dgm:t>
        <a:bodyPr/>
        <a:lstStyle/>
        <a:p>
          <a:pPr rtl="0"/>
          <a:r>
            <a:rPr lang="en-US">
              <a:latin typeface="The Hand"/>
              <a:cs typeface="Arial"/>
            </a:rPr>
            <a:t>To analyze the problem, we set out to generate several graphs that would illustrate the severity of this pandemic, allow us to validate our model, and compare it to real world data where we can make assumptions.</a:t>
          </a:r>
        </a:p>
      </dgm:t>
    </dgm:pt>
    <dgm:pt modelId="{AC12662A-862E-4A13-B567-47A25DDA4D16}" type="parTrans" cxnId="{F8C778D6-4ABA-4EAA-93DE-B36E3B2B1F55}">
      <dgm:prSet/>
      <dgm:spPr/>
      <dgm:t>
        <a:bodyPr/>
        <a:lstStyle/>
        <a:p>
          <a:endParaRPr lang="en-US"/>
        </a:p>
      </dgm:t>
    </dgm:pt>
    <dgm:pt modelId="{E792B032-771D-4130-BD69-84D22211EFF0}" type="sibTrans" cxnId="{F8C778D6-4ABA-4EAA-93DE-B36E3B2B1F55}">
      <dgm:prSet/>
      <dgm:spPr/>
      <dgm:t>
        <a:bodyPr/>
        <a:lstStyle/>
        <a:p>
          <a:endParaRPr lang="en-US"/>
        </a:p>
      </dgm:t>
    </dgm:pt>
    <dgm:pt modelId="{FBAE26DF-E877-4962-9E8E-C213B99B3A10}">
      <dgm:prSet phldr="0"/>
      <dgm:spPr/>
      <dgm:t>
        <a:bodyPr/>
        <a:lstStyle/>
        <a:p>
          <a:pPr rtl="0"/>
          <a:r>
            <a:rPr lang="en-US" b="0" i="0" u="none" strike="noStrike" cap="none" baseline="0" noProof="0">
              <a:latin typeface="The Hand"/>
              <a:cs typeface="Arial"/>
            </a:rPr>
            <a:t>The</a:t>
          </a:r>
          <a:r>
            <a:rPr lang="en-US">
              <a:latin typeface="The Hand"/>
              <a:cs typeface="Arial"/>
            </a:rPr>
            <a:t> data for this virus is widespread in that it is dependent upon correct identification of the virus, accurate reporting of the virus to an appropriate agency, and true and governmental reporting of the data (we're looking at you China)</a:t>
          </a:r>
          <a:endParaRPr lang="en-US" b="0" i="0" u="none" strike="noStrike" cap="none" baseline="0" noProof="0">
            <a:latin typeface="The Hand"/>
            <a:cs typeface="Arial"/>
          </a:endParaRPr>
        </a:p>
      </dgm:t>
    </dgm:pt>
    <dgm:pt modelId="{3DF2046C-2C2E-4ABD-8459-B907D2DA1DA2}" type="parTrans" cxnId="{0B77D691-A08D-437D-9049-7B6F00148901}">
      <dgm:prSet/>
      <dgm:spPr/>
      <dgm:t>
        <a:bodyPr/>
        <a:lstStyle/>
        <a:p>
          <a:endParaRPr lang="en-US"/>
        </a:p>
      </dgm:t>
    </dgm:pt>
    <dgm:pt modelId="{F976B319-2CB1-4350-A0C1-D3C77CD99F1D}" type="sibTrans" cxnId="{0B77D691-A08D-437D-9049-7B6F00148901}">
      <dgm:prSet/>
      <dgm:spPr/>
      <dgm:t>
        <a:bodyPr/>
        <a:lstStyle/>
        <a:p>
          <a:endParaRPr lang="en-US"/>
        </a:p>
      </dgm:t>
    </dgm:pt>
    <dgm:pt modelId="{51E091BC-6894-42EA-92B6-55DE016FBA32}" type="pres">
      <dgm:prSet presAssocID="{82305F97-E915-43C9-BACC-0C3AE1298783}" presName="hierChild1" presStyleCnt="0">
        <dgm:presLayoutVars>
          <dgm:chPref val="1"/>
          <dgm:dir/>
          <dgm:animOne val="branch"/>
          <dgm:animLvl val="lvl"/>
          <dgm:resizeHandles/>
        </dgm:presLayoutVars>
      </dgm:prSet>
      <dgm:spPr/>
    </dgm:pt>
    <dgm:pt modelId="{3AE1A42C-4BD4-41B4-B4E5-49ED71AF507C}" type="pres">
      <dgm:prSet presAssocID="{FBAE26DF-E877-4962-9E8E-C213B99B3A10}" presName="hierRoot1" presStyleCnt="0"/>
      <dgm:spPr/>
    </dgm:pt>
    <dgm:pt modelId="{0976EF83-B9B6-4F8B-ADBF-79E383F77D2F}" type="pres">
      <dgm:prSet presAssocID="{FBAE26DF-E877-4962-9E8E-C213B99B3A10}" presName="composite" presStyleCnt="0"/>
      <dgm:spPr/>
    </dgm:pt>
    <dgm:pt modelId="{9D02FAE0-88AA-4910-8155-8B1615E9901B}" type="pres">
      <dgm:prSet presAssocID="{FBAE26DF-E877-4962-9E8E-C213B99B3A10}" presName="background" presStyleLbl="node0" presStyleIdx="0" presStyleCnt="3"/>
      <dgm:spPr/>
    </dgm:pt>
    <dgm:pt modelId="{776C825E-196E-49D0-B61B-F2E6B5282302}" type="pres">
      <dgm:prSet presAssocID="{FBAE26DF-E877-4962-9E8E-C213B99B3A10}" presName="text" presStyleLbl="fgAcc0" presStyleIdx="0" presStyleCnt="3">
        <dgm:presLayoutVars>
          <dgm:chPref val="3"/>
        </dgm:presLayoutVars>
      </dgm:prSet>
      <dgm:spPr/>
    </dgm:pt>
    <dgm:pt modelId="{F54F1AEA-D3FB-4231-8182-33F7F2A2CE37}" type="pres">
      <dgm:prSet presAssocID="{FBAE26DF-E877-4962-9E8E-C213B99B3A10}" presName="hierChild2" presStyleCnt="0"/>
      <dgm:spPr/>
    </dgm:pt>
    <dgm:pt modelId="{76A91F7B-5486-4527-9B4D-7C4A8DBA5437}" type="pres">
      <dgm:prSet presAssocID="{F7E23BD4-CA20-4950-AB90-29FE55B0063B}" presName="hierRoot1" presStyleCnt="0"/>
      <dgm:spPr/>
    </dgm:pt>
    <dgm:pt modelId="{646A3265-7D76-4613-A504-3D0763112169}" type="pres">
      <dgm:prSet presAssocID="{F7E23BD4-CA20-4950-AB90-29FE55B0063B}" presName="composite" presStyleCnt="0"/>
      <dgm:spPr/>
    </dgm:pt>
    <dgm:pt modelId="{4DAD43B5-B0C9-458C-B47B-B795434D46E7}" type="pres">
      <dgm:prSet presAssocID="{F7E23BD4-CA20-4950-AB90-29FE55B0063B}" presName="background" presStyleLbl="node0" presStyleIdx="1" presStyleCnt="3"/>
      <dgm:spPr/>
    </dgm:pt>
    <dgm:pt modelId="{000EC785-5363-45DC-837C-5CB740D30AB0}" type="pres">
      <dgm:prSet presAssocID="{F7E23BD4-CA20-4950-AB90-29FE55B0063B}" presName="text" presStyleLbl="fgAcc0" presStyleIdx="1" presStyleCnt="3">
        <dgm:presLayoutVars>
          <dgm:chPref val="3"/>
        </dgm:presLayoutVars>
      </dgm:prSet>
      <dgm:spPr/>
    </dgm:pt>
    <dgm:pt modelId="{77CE4D70-ABA6-4CB0-890A-608CA91D7DB5}" type="pres">
      <dgm:prSet presAssocID="{F7E23BD4-CA20-4950-AB90-29FE55B0063B}" presName="hierChild2" presStyleCnt="0"/>
      <dgm:spPr/>
    </dgm:pt>
    <dgm:pt modelId="{19EE1576-7FB2-453E-8DB0-159263452852}" type="pres">
      <dgm:prSet presAssocID="{F7E71777-49CC-4CEB-B388-6963AB591B63}" presName="hierRoot1" presStyleCnt="0"/>
      <dgm:spPr/>
    </dgm:pt>
    <dgm:pt modelId="{CF406CD8-CCEB-4207-9C88-CC5BA8332D98}" type="pres">
      <dgm:prSet presAssocID="{F7E71777-49CC-4CEB-B388-6963AB591B63}" presName="composite" presStyleCnt="0"/>
      <dgm:spPr/>
    </dgm:pt>
    <dgm:pt modelId="{508E0F19-E3FB-4959-8B43-3F1990BEA5C6}" type="pres">
      <dgm:prSet presAssocID="{F7E71777-49CC-4CEB-B388-6963AB591B63}" presName="background" presStyleLbl="node0" presStyleIdx="2" presStyleCnt="3"/>
      <dgm:spPr/>
    </dgm:pt>
    <dgm:pt modelId="{2DDD081C-949D-480C-A8B7-44833952602F}" type="pres">
      <dgm:prSet presAssocID="{F7E71777-49CC-4CEB-B388-6963AB591B63}" presName="text" presStyleLbl="fgAcc0" presStyleIdx="2" presStyleCnt="3">
        <dgm:presLayoutVars>
          <dgm:chPref val="3"/>
        </dgm:presLayoutVars>
      </dgm:prSet>
      <dgm:spPr/>
    </dgm:pt>
    <dgm:pt modelId="{DC0032C7-1E65-40E9-9EC6-8223F48B72D6}" type="pres">
      <dgm:prSet presAssocID="{F7E71777-49CC-4CEB-B388-6963AB591B63}" presName="hierChild2" presStyleCnt="0"/>
      <dgm:spPr/>
    </dgm:pt>
  </dgm:ptLst>
  <dgm:cxnLst>
    <dgm:cxn modelId="{0E45983A-3045-46EA-BE65-ABEAAACDDB53}" type="presOf" srcId="{F7E23BD4-CA20-4950-AB90-29FE55B0063B}" destId="{000EC785-5363-45DC-837C-5CB740D30AB0}" srcOrd="0" destOrd="0" presId="urn:microsoft.com/office/officeart/2005/8/layout/hierarchy1"/>
    <dgm:cxn modelId="{BB76BE45-42A1-4845-AC35-ED79637CC139}" type="presOf" srcId="{F7E71777-49CC-4CEB-B388-6963AB591B63}" destId="{2DDD081C-949D-480C-A8B7-44833952602F}" srcOrd="0" destOrd="0" presId="urn:microsoft.com/office/officeart/2005/8/layout/hierarchy1"/>
    <dgm:cxn modelId="{35494E8D-27F3-4D9B-9E4B-24FDE3794DFC}" type="presOf" srcId="{FBAE26DF-E877-4962-9E8E-C213B99B3A10}" destId="{776C825E-196E-49D0-B61B-F2E6B5282302}" srcOrd="0" destOrd="0" presId="urn:microsoft.com/office/officeart/2005/8/layout/hierarchy1"/>
    <dgm:cxn modelId="{0B77D691-A08D-437D-9049-7B6F00148901}" srcId="{82305F97-E915-43C9-BACC-0C3AE1298783}" destId="{FBAE26DF-E877-4962-9E8E-C213B99B3A10}" srcOrd="0" destOrd="0" parTransId="{3DF2046C-2C2E-4ABD-8459-B907D2DA1DA2}" sibTransId="{F976B319-2CB1-4350-A0C1-D3C77CD99F1D}"/>
    <dgm:cxn modelId="{F598DEA5-EE32-45B6-8AA3-C845C43B791D}" srcId="{82305F97-E915-43C9-BACC-0C3AE1298783}" destId="{F7E23BD4-CA20-4950-AB90-29FE55B0063B}" srcOrd="1" destOrd="0" parTransId="{D092745E-4D91-41F3-9F46-58E70AE7529E}" sibTransId="{ECFC30B2-7793-432B-8560-924C0E79DFE3}"/>
    <dgm:cxn modelId="{C67B6EB0-663F-4BDB-A73F-24385ADE4AEE}" type="presOf" srcId="{82305F97-E915-43C9-BACC-0C3AE1298783}" destId="{51E091BC-6894-42EA-92B6-55DE016FBA32}" srcOrd="0" destOrd="0" presId="urn:microsoft.com/office/officeart/2005/8/layout/hierarchy1"/>
    <dgm:cxn modelId="{F8C778D6-4ABA-4EAA-93DE-B36E3B2B1F55}" srcId="{82305F97-E915-43C9-BACC-0C3AE1298783}" destId="{F7E71777-49CC-4CEB-B388-6963AB591B63}" srcOrd="2" destOrd="0" parTransId="{AC12662A-862E-4A13-B567-47A25DDA4D16}" sibTransId="{E792B032-771D-4130-BD69-84D22211EFF0}"/>
    <dgm:cxn modelId="{0694D3E1-EF2B-468B-B804-4E86FE6B1C29}" type="presParOf" srcId="{51E091BC-6894-42EA-92B6-55DE016FBA32}" destId="{3AE1A42C-4BD4-41B4-B4E5-49ED71AF507C}" srcOrd="0" destOrd="0" presId="urn:microsoft.com/office/officeart/2005/8/layout/hierarchy1"/>
    <dgm:cxn modelId="{2D57D8DA-9623-489D-9D21-AD18E5EA9CCE}" type="presParOf" srcId="{3AE1A42C-4BD4-41B4-B4E5-49ED71AF507C}" destId="{0976EF83-B9B6-4F8B-ADBF-79E383F77D2F}" srcOrd="0" destOrd="0" presId="urn:microsoft.com/office/officeart/2005/8/layout/hierarchy1"/>
    <dgm:cxn modelId="{9271E033-A329-4EF0-A606-7F1BEDC1BDF0}" type="presParOf" srcId="{0976EF83-B9B6-4F8B-ADBF-79E383F77D2F}" destId="{9D02FAE0-88AA-4910-8155-8B1615E9901B}" srcOrd="0" destOrd="0" presId="urn:microsoft.com/office/officeart/2005/8/layout/hierarchy1"/>
    <dgm:cxn modelId="{F4189506-B1E0-421E-BE51-253FFF98EC47}" type="presParOf" srcId="{0976EF83-B9B6-4F8B-ADBF-79E383F77D2F}" destId="{776C825E-196E-49D0-B61B-F2E6B5282302}" srcOrd="1" destOrd="0" presId="urn:microsoft.com/office/officeart/2005/8/layout/hierarchy1"/>
    <dgm:cxn modelId="{9A1A184B-E5ED-4A11-ADBD-D01FFE66A12F}" type="presParOf" srcId="{3AE1A42C-4BD4-41B4-B4E5-49ED71AF507C}" destId="{F54F1AEA-D3FB-4231-8182-33F7F2A2CE37}" srcOrd="1" destOrd="0" presId="urn:microsoft.com/office/officeart/2005/8/layout/hierarchy1"/>
    <dgm:cxn modelId="{58687A0A-8FBB-4129-855A-2FF7A06CECE5}" type="presParOf" srcId="{51E091BC-6894-42EA-92B6-55DE016FBA32}" destId="{76A91F7B-5486-4527-9B4D-7C4A8DBA5437}" srcOrd="1" destOrd="0" presId="urn:microsoft.com/office/officeart/2005/8/layout/hierarchy1"/>
    <dgm:cxn modelId="{0E69AC9E-DE6D-4A74-996F-B55034526C8F}" type="presParOf" srcId="{76A91F7B-5486-4527-9B4D-7C4A8DBA5437}" destId="{646A3265-7D76-4613-A504-3D0763112169}" srcOrd="0" destOrd="0" presId="urn:microsoft.com/office/officeart/2005/8/layout/hierarchy1"/>
    <dgm:cxn modelId="{476366BA-0BCA-4730-B232-15FE2E83E63C}" type="presParOf" srcId="{646A3265-7D76-4613-A504-3D0763112169}" destId="{4DAD43B5-B0C9-458C-B47B-B795434D46E7}" srcOrd="0" destOrd="0" presId="urn:microsoft.com/office/officeart/2005/8/layout/hierarchy1"/>
    <dgm:cxn modelId="{C9088124-DAFF-432D-BC1E-49ADD44216D7}" type="presParOf" srcId="{646A3265-7D76-4613-A504-3D0763112169}" destId="{000EC785-5363-45DC-837C-5CB740D30AB0}" srcOrd="1" destOrd="0" presId="urn:microsoft.com/office/officeart/2005/8/layout/hierarchy1"/>
    <dgm:cxn modelId="{16E552E7-1DEA-45BE-BBB9-B8077E93301E}" type="presParOf" srcId="{76A91F7B-5486-4527-9B4D-7C4A8DBA5437}" destId="{77CE4D70-ABA6-4CB0-890A-608CA91D7DB5}" srcOrd="1" destOrd="0" presId="urn:microsoft.com/office/officeart/2005/8/layout/hierarchy1"/>
    <dgm:cxn modelId="{49195698-B5FB-4ED9-92CA-8AF63A424B55}" type="presParOf" srcId="{51E091BC-6894-42EA-92B6-55DE016FBA32}" destId="{19EE1576-7FB2-453E-8DB0-159263452852}" srcOrd="2" destOrd="0" presId="urn:microsoft.com/office/officeart/2005/8/layout/hierarchy1"/>
    <dgm:cxn modelId="{70BBD7D8-D65D-47EC-BC63-F4E7CE4A668C}" type="presParOf" srcId="{19EE1576-7FB2-453E-8DB0-159263452852}" destId="{CF406CD8-CCEB-4207-9C88-CC5BA8332D98}" srcOrd="0" destOrd="0" presId="urn:microsoft.com/office/officeart/2005/8/layout/hierarchy1"/>
    <dgm:cxn modelId="{70EBF121-34A6-482B-8283-34CCEF75D68E}" type="presParOf" srcId="{CF406CD8-CCEB-4207-9C88-CC5BA8332D98}" destId="{508E0F19-E3FB-4959-8B43-3F1990BEA5C6}" srcOrd="0" destOrd="0" presId="urn:microsoft.com/office/officeart/2005/8/layout/hierarchy1"/>
    <dgm:cxn modelId="{89620AEF-D1AA-4A0C-BD3D-31E446EBAC0B}" type="presParOf" srcId="{CF406CD8-CCEB-4207-9C88-CC5BA8332D98}" destId="{2DDD081C-949D-480C-A8B7-44833952602F}" srcOrd="1" destOrd="0" presId="urn:microsoft.com/office/officeart/2005/8/layout/hierarchy1"/>
    <dgm:cxn modelId="{1C1DF6CF-EF70-43CC-AA9D-9ED59EC32C8C}" type="presParOf" srcId="{19EE1576-7FB2-453E-8DB0-159263452852}" destId="{DC0032C7-1E65-40E9-9EC6-8223F48B72D6}"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2426EB-987E-4F4B-89F1-3A03FB90AECF}">
      <dsp:nvSpPr>
        <dsp:cNvPr id="0" name=""/>
        <dsp:cNvSpPr/>
      </dsp:nvSpPr>
      <dsp:spPr>
        <a:xfrm>
          <a:off x="0" y="509"/>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11F6B4F-4D10-4664-8E6E-429FB323B5DE}">
      <dsp:nvSpPr>
        <dsp:cNvPr id="0" name=""/>
        <dsp:cNvSpPr/>
      </dsp:nvSpPr>
      <dsp:spPr>
        <a:xfrm>
          <a:off x="0" y="509"/>
          <a:ext cx="10515600" cy="8351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dirty="0">
              <a:latin typeface="The Hand"/>
              <a:cs typeface="Times New Roman"/>
            </a:rPr>
            <a:t>Ahmed </a:t>
          </a:r>
          <a:r>
            <a:rPr lang="en-US" sz="3900" kern="1200" dirty="0" err="1">
              <a:latin typeface="The Hand"/>
              <a:cs typeface="Times New Roman"/>
            </a:rPr>
            <a:t>Abdulwahab</a:t>
          </a:r>
          <a:r>
            <a:rPr lang="en-US" sz="3900" kern="1200" dirty="0">
              <a:latin typeface="The Hand"/>
              <a:cs typeface="Times New Roman"/>
            </a:rPr>
            <a:t> - </a:t>
          </a:r>
          <a:r>
            <a:rPr lang="en-US" sz="3900" kern="1200" dirty="0">
              <a:latin typeface="The Hand"/>
              <a:cs typeface="Times New Roman"/>
              <a:hlinkClick xmlns:r="http://schemas.openxmlformats.org/officeDocument/2006/relationships" r:id="rId1"/>
            </a:rPr>
            <a:t>aabdulw@gmu.edu</a:t>
          </a:r>
          <a:endParaRPr lang="en-US" sz="3900" kern="1200" dirty="0">
            <a:latin typeface="The Hand"/>
            <a:cs typeface="Times New Roman"/>
          </a:endParaRPr>
        </a:p>
      </dsp:txBody>
      <dsp:txXfrm>
        <a:off x="0" y="509"/>
        <a:ext cx="10515600" cy="835175"/>
      </dsp:txXfrm>
    </dsp:sp>
    <dsp:sp modelId="{704DEFC0-1167-439E-B5B6-04F3B1828A5A}">
      <dsp:nvSpPr>
        <dsp:cNvPr id="0" name=""/>
        <dsp:cNvSpPr/>
      </dsp:nvSpPr>
      <dsp:spPr>
        <a:xfrm>
          <a:off x="0" y="835685"/>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79B44C99-F70C-4E41-B4C6-B1AB3DEEC11B}">
      <dsp:nvSpPr>
        <dsp:cNvPr id="0" name=""/>
        <dsp:cNvSpPr/>
      </dsp:nvSpPr>
      <dsp:spPr>
        <a:xfrm>
          <a:off x="0" y="835685"/>
          <a:ext cx="10515600" cy="8351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dirty="0">
              <a:latin typeface="The Hand"/>
              <a:cs typeface="Times New Roman"/>
            </a:rPr>
            <a:t>Demosthenes </a:t>
          </a:r>
          <a:r>
            <a:rPr lang="en-US" sz="3900" kern="1200" dirty="0" err="1">
              <a:latin typeface="The Hand"/>
              <a:cs typeface="Times New Roman"/>
            </a:rPr>
            <a:t>Kaloudelis</a:t>
          </a:r>
          <a:r>
            <a:rPr lang="en-US" sz="3900" kern="1200" dirty="0">
              <a:latin typeface="The Hand"/>
              <a:cs typeface="Times New Roman"/>
            </a:rPr>
            <a:t> - </a:t>
          </a:r>
          <a:r>
            <a:rPr lang="en-US" sz="3900" kern="1200" dirty="0">
              <a:latin typeface="The Hand"/>
              <a:cs typeface="Times New Roman"/>
              <a:hlinkClick xmlns:r="http://schemas.openxmlformats.org/officeDocument/2006/relationships" r:id="rId2"/>
            </a:rPr>
            <a:t>dkaloude@gmu.edu</a:t>
          </a:r>
          <a:r>
            <a:rPr lang="en-US" sz="3900" kern="1200" dirty="0">
              <a:latin typeface="The Hand"/>
              <a:cs typeface="Times New Roman"/>
            </a:rPr>
            <a:t> </a:t>
          </a:r>
        </a:p>
      </dsp:txBody>
      <dsp:txXfrm>
        <a:off x="0" y="835685"/>
        <a:ext cx="10515600" cy="835175"/>
      </dsp:txXfrm>
    </dsp:sp>
    <dsp:sp modelId="{20F650CC-580E-4E24-A0DE-D946CC3EB6D6}">
      <dsp:nvSpPr>
        <dsp:cNvPr id="0" name=""/>
        <dsp:cNvSpPr/>
      </dsp:nvSpPr>
      <dsp:spPr>
        <a:xfrm>
          <a:off x="0" y="1670860"/>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7D7454A-45B0-47A1-92AF-D7276A3E2D2A}">
      <dsp:nvSpPr>
        <dsp:cNvPr id="0" name=""/>
        <dsp:cNvSpPr/>
      </dsp:nvSpPr>
      <dsp:spPr>
        <a:xfrm>
          <a:off x="0" y="1670860"/>
          <a:ext cx="10515600" cy="8351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dirty="0">
              <a:latin typeface="The Hand"/>
              <a:cs typeface="Times New Roman"/>
            </a:rPr>
            <a:t>Hein Naing - </a:t>
          </a:r>
          <a:r>
            <a:rPr lang="en-US" sz="3900" kern="1200" dirty="0">
              <a:latin typeface="The Hand"/>
              <a:cs typeface="Times New Roman"/>
              <a:hlinkClick xmlns:r="http://schemas.openxmlformats.org/officeDocument/2006/relationships" r:id="rId3"/>
            </a:rPr>
            <a:t>hnaing@gmu.edu</a:t>
          </a:r>
          <a:endParaRPr lang="en-US" sz="3900" kern="1200" dirty="0">
            <a:latin typeface="The Hand"/>
            <a:cs typeface="Times New Roman"/>
          </a:endParaRPr>
        </a:p>
      </dsp:txBody>
      <dsp:txXfrm>
        <a:off x="0" y="1670860"/>
        <a:ext cx="10515600" cy="835175"/>
      </dsp:txXfrm>
    </dsp:sp>
    <dsp:sp modelId="{F64A41FF-A56D-4BA8-BFFB-079156F29B20}">
      <dsp:nvSpPr>
        <dsp:cNvPr id="0" name=""/>
        <dsp:cNvSpPr/>
      </dsp:nvSpPr>
      <dsp:spPr>
        <a:xfrm>
          <a:off x="0" y="2506036"/>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25447C8D-B0E2-4ACB-8423-3A2593C11C71}">
      <dsp:nvSpPr>
        <dsp:cNvPr id="0" name=""/>
        <dsp:cNvSpPr/>
      </dsp:nvSpPr>
      <dsp:spPr>
        <a:xfrm>
          <a:off x="0" y="2506036"/>
          <a:ext cx="10515600" cy="8351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dirty="0" err="1">
              <a:latin typeface="The Hand"/>
              <a:cs typeface="Times New Roman"/>
            </a:rPr>
            <a:t>Adwait</a:t>
          </a:r>
          <a:r>
            <a:rPr lang="en-US" sz="3900" kern="1200" dirty="0">
              <a:latin typeface="The Hand"/>
              <a:cs typeface="Times New Roman"/>
            </a:rPr>
            <a:t> Srivastava - </a:t>
          </a:r>
          <a:r>
            <a:rPr lang="en-US" sz="3900" kern="1200" dirty="0">
              <a:latin typeface="The Hand"/>
              <a:cs typeface="Times New Roman"/>
              <a:hlinkClick xmlns:r="http://schemas.openxmlformats.org/officeDocument/2006/relationships" r:id="rId4"/>
            </a:rPr>
            <a:t>asrivas@gmu.edu</a:t>
          </a:r>
          <a:endParaRPr lang="en-US" sz="3900" kern="1200" dirty="0">
            <a:latin typeface="The Hand"/>
            <a:cs typeface="Times New Roman"/>
          </a:endParaRPr>
        </a:p>
      </dsp:txBody>
      <dsp:txXfrm>
        <a:off x="0" y="2506036"/>
        <a:ext cx="10515600" cy="835175"/>
      </dsp:txXfrm>
    </dsp:sp>
    <dsp:sp modelId="{B470AE19-3D9D-4AF1-856E-721F9767EEB5}">
      <dsp:nvSpPr>
        <dsp:cNvPr id="0" name=""/>
        <dsp:cNvSpPr/>
      </dsp:nvSpPr>
      <dsp:spPr>
        <a:xfrm>
          <a:off x="0" y="3341211"/>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00E43AD8-D8D0-4B88-93BB-4F10AF224F68}">
      <dsp:nvSpPr>
        <dsp:cNvPr id="0" name=""/>
        <dsp:cNvSpPr/>
      </dsp:nvSpPr>
      <dsp:spPr>
        <a:xfrm>
          <a:off x="0" y="3341211"/>
          <a:ext cx="10515600" cy="8351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r>
            <a:rPr lang="en-US" sz="3900" kern="1200">
              <a:latin typeface="The Hand"/>
              <a:cs typeface="Times New Roman"/>
            </a:rPr>
            <a:t>Chris </a:t>
          </a:r>
          <a:r>
            <a:rPr lang="en-US" sz="3900" kern="1200" err="1">
              <a:latin typeface="The Hand"/>
              <a:cs typeface="Times New Roman"/>
            </a:rPr>
            <a:t>Trenkov</a:t>
          </a:r>
          <a:r>
            <a:rPr lang="en-US" sz="3900" kern="1200">
              <a:latin typeface="The Hand"/>
              <a:cs typeface="Times New Roman"/>
            </a:rPr>
            <a:t> - </a:t>
          </a:r>
          <a:r>
            <a:rPr lang="en-US" sz="3900" kern="1200">
              <a:latin typeface="The Hand"/>
              <a:cs typeface="Times New Roman"/>
              <a:hlinkClick xmlns:r="http://schemas.openxmlformats.org/officeDocument/2006/relationships" r:id="rId5"/>
            </a:rPr>
            <a:t>ctrenkov@gmu.edu</a:t>
          </a:r>
          <a:endParaRPr lang="en-US" sz="3900" kern="1200">
            <a:latin typeface="The Hand"/>
            <a:cs typeface="Times New Roman"/>
          </a:endParaRPr>
        </a:p>
      </dsp:txBody>
      <dsp:txXfrm>
        <a:off x="0" y="3341211"/>
        <a:ext cx="10515600" cy="8351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02FAE0-88AA-4910-8155-8B1615E9901B}">
      <dsp:nvSpPr>
        <dsp:cNvPr id="0" name=""/>
        <dsp:cNvSpPr/>
      </dsp:nvSpPr>
      <dsp:spPr>
        <a:xfrm>
          <a:off x="0" y="993347"/>
          <a:ext cx="2957512" cy="1878020"/>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776C825E-196E-49D0-B61B-F2E6B5282302}">
      <dsp:nvSpPr>
        <dsp:cNvPr id="0" name=""/>
        <dsp:cNvSpPr/>
      </dsp:nvSpPr>
      <dsp:spPr>
        <a:xfrm>
          <a:off x="328612" y="1305529"/>
          <a:ext cx="2957512" cy="1878020"/>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b="0" i="0" u="none" strike="noStrike" kern="1200" cap="none" baseline="0" noProof="0">
              <a:latin typeface="The Hand"/>
              <a:cs typeface="Arial"/>
            </a:rPr>
            <a:t>The</a:t>
          </a:r>
          <a:r>
            <a:rPr lang="en-US" sz="1900" kern="1200">
              <a:latin typeface="The Hand"/>
              <a:cs typeface="Arial"/>
            </a:rPr>
            <a:t> data for this virus is widespread in that it is dependent upon correct identification of the virus, accurate reporting of the virus to an appropriate agency, and true and governmental reporting of the data (we're looking at you China)</a:t>
          </a:r>
          <a:endParaRPr lang="en-US" sz="1900" b="0" i="0" u="none" strike="noStrike" kern="1200" cap="none" baseline="0" noProof="0">
            <a:latin typeface="The Hand"/>
            <a:cs typeface="Arial"/>
          </a:endParaRPr>
        </a:p>
      </dsp:txBody>
      <dsp:txXfrm>
        <a:off x="383617" y="1360534"/>
        <a:ext cx="2847502" cy="1768010"/>
      </dsp:txXfrm>
    </dsp:sp>
    <dsp:sp modelId="{4DAD43B5-B0C9-458C-B47B-B795434D46E7}">
      <dsp:nvSpPr>
        <dsp:cNvPr id="0" name=""/>
        <dsp:cNvSpPr/>
      </dsp:nvSpPr>
      <dsp:spPr>
        <a:xfrm>
          <a:off x="3614737" y="993347"/>
          <a:ext cx="2957512" cy="1878020"/>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000EC785-5363-45DC-837C-5CB740D30AB0}">
      <dsp:nvSpPr>
        <dsp:cNvPr id="0" name=""/>
        <dsp:cNvSpPr/>
      </dsp:nvSpPr>
      <dsp:spPr>
        <a:xfrm>
          <a:off x="3943350" y="1305529"/>
          <a:ext cx="2957512" cy="1878020"/>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latin typeface="The Hand"/>
              <a:cs typeface="Arial"/>
            </a:rPr>
            <a:t>In order to build our model, we decided that we would focus solely on the United States' reporting aggregated by datahub.io. This allowed us to focus on 'accurate' datasets and reduce the amount of noise caused by inaccurate reporting or suppressed reporting</a:t>
          </a:r>
          <a:endParaRPr lang="en-US" sz="1900" b="0" i="0" u="none" strike="noStrike" kern="1200" cap="none" baseline="0" noProof="0">
            <a:latin typeface="The Hand"/>
            <a:cs typeface="Arial"/>
          </a:endParaRPr>
        </a:p>
      </dsp:txBody>
      <dsp:txXfrm>
        <a:off x="3998355" y="1360534"/>
        <a:ext cx="2847502" cy="1768010"/>
      </dsp:txXfrm>
    </dsp:sp>
    <dsp:sp modelId="{508E0F19-E3FB-4959-8B43-3F1990BEA5C6}">
      <dsp:nvSpPr>
        <dsp:cNvPr id="0" name=""/>
        <dsp:cNvSpPr/>
      </dsp:nvSpPr>
      <dsp:spPr>
        <a:xfrm>
          <a:off x="7229475" y="993347"/>
          <a:ext cx="2957512" cy="1878020"/>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2DDD081C-949D-480C-A8B7-44833952602F}">
      <dsp:nvSpPr>
        <dsp:cNvPr id="0" name=""/>
        <dsp:cNvSpPr/>
      </dsp:nvSpPr>
      <dsp:spPr>
        <a:xfrm>
          <a:off x="7558087" y="1305529"/>
          <a:ext cx="2957512" cy="1878020"/>
        </a:xfrm>
        <a:prstGeom prst="roundRect">
          <a:avLst>
            <a:gd name="adj" fmla="val 10000"/>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latin typeface="The Hand"/>
              <a:cs typeface="Arial"/>
            </a:rPr>
            <a:t>To analyze the problem, we set out to generate several graphs that would illustrate the severity of this pandemic, allow us to validate our model, and compare it to real world data where we can make assumptions.</a:t>
          </a:r>
        </a:p>
      </dsp:txBody>
      <dsp:txXfrm>
        <a:off x="7613092" y="1360534"/>
        <a:ext cx="2847502" cy="176801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4-09T22:07:34.975"/>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jpeg>
</file>

<file path=ppt/media/image10.png>
</file>

<file path=ppt/media/image11.png>
</file>

<file path=ppt/media/image12.jpeg>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24.jpeg>
</file>

<file path=ppt/media/image3.jpeg>
</file>

<file path=ppt/media/image4.jpeg>
</file>

<file path=ppt/media/image5.jpeg>
</file>

<file path=ppt/media/image6.jpe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4/9/2020</a:t>
            </a:fld>
            <a:endParaRPr lang="en-US"/>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170120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4/9/2020</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585186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4/9/2020</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8854823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4/9/2020</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57892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4/9/2020</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74767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4/9/2020</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45021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4/9/2020</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4830273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4/9/2020</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43354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4/9/2020</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5037825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4/9/2020</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1216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4/9/2020</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2401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4/9/2020</a:t>
            </a:fld>
            <a:endParaRPr lang="en-US"/>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a:p>
        </p:txBody>
      </p:sp>
    </p:spTree>
    <p:extLst>
      <p:ext uri="{BB962C8B-B14F-4D97-AF65-F5344CB8AC3E}">
        <p14:creationId xmlns:p14="http://schemas.microsoft.com/office/powerpoint/2010/main" val="2962422842"/>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19.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image" Target="../media/image20.jpeg"/></Relationships>
</file>

<file path=ppt/slides/_rels/slide1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image" Target="../media/image1.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image" Target="../media/image21.jpeg"/></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image" Target="../media/image3.jpeg"/><Relationship Id="rId9" Type="http://schemas.microsoft.com/office/2007/relationships/diagramDrawing" Target="../diagrams/drawing1.xml"/></Relationships>
</file>

<file path=ppt/slides/_rels/slide20.xml.rels><?xml version="1.0" encoding="UTF-8" standalone="yes"?>
<Relationships xmlns="http://schemas.openxmlformats.org/package/2006/relationships"><Relationship Id="rId8" Type="http://schemas.openxmlformats.org/officeDocument/2006/relationships/hyperlink" Target="https://unsplash.com/s/photos/coronavirus" TargetMode="External"/><Relationship Id="rId3" Type="http://schemas.openxmlformats.org/officeDocument/2006/relationships/slideLayout" Target="../slideLayouts/slideLayout2.xml"/><Relationship Id="rId7" Type="http://schemas.openxmlformats.org/officeDocument/2006/relationships/hyperlink" Target="https://www.isglobal.org/en/-/coronavirus-myths-and-truths" TargetMode="Externa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hyperlink" Target="https://datahub.io/core/covid-19#resource-covid-19_zip" TargetMode="External"/><Relationship Id="rId5" Type="http://schemas.openxmlformats.org/officeDocument/2006/relationships/hyperlink" Target="https://www.usatoday.com/in-depth/news/2020/01/29/coronavirus-what-are-symptoms-of-wuhan-china-novel-virus/4563892002/" TargetMode="External"/><Relationship Id="rId4" Type="http://schemas.openxmlformats.org/officeDocument/2006/relationships/image" Target="../media/image22.jpeg"/><Relationship Id="rId9"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image" Target="../media/image23.jpe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image" Target="../media/image24.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image" Target="../media/image6.jpeg"/><Relationship Id="rId9" Type="http://schemas.microsoft.com/office/2007/relationships/diagramDrawing" Target="../diagrams/drawing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1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customXml" Target="../ink/ink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5" name="Rectangle 14">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descr="A picture containing clothing, dark, looking, man&#10;&#10;Description generated with very high confidence">
            <a:extLst>
              <a:ext uri="{FF2B5EF4-FFF2-40B4-BE49-F238E27FC236}">
                <a16:creationId xmlns:a16="http://schemas.microsoft.com/office/drawing/2014/main" id="{014050EE-C8F6-41E0-B16E-3893B4C92734}"/>
              </a:ext>
            </a:extLst>
          </p:cNvPr>
          <p:cNvPicPr>
            <a:picLocks noChangeAspect="1"/>
          </p:cNvPicPr>
          <p:nvPr/>
        </p:nvPicPr>
        <p:blipFill rotWithShape="1">
          <a:blip r:embed="rId4">
            <a:alphaModFix amt="50000"/>
          </a:blip>
          <a:srcRect t="10393" r="-1" b="5315"/>
          <a:stretch/>
        </p:blipFill>
        <p:spPr>
          <a:xfrm>
            <a:off x="20" y="10"/>
            <a:ext cx="12188930" cy="6857990"/>
          </a:xfrm>
          <a:prstGeom prst="rect">
            <a:avLst/>
          </a:prstGeom>
        </p:spPr>
      </p:pic>
      <p:sp>
        <p:nvSpPr>
          <p:cNvPr id="2" name="Title 1">
            <a:extLst>
              <a:ext uri="{FF2B5EF4-FFF2-40B4-BE49-F238E27FC236}">
                <a16:creationId xmlns:a16="http://schemas.microsoft.com/office/drawing/2014/main" id="{0D470774-E3AF-40FE-B3F8-CD7BC3698D63}"/>
              </a:ext>
            </a:extLst>
          </p:cNvPr>
          <p:cNvSpPr>
            <a:spLocks noGrp="1"/>
          </p:cNvSpPr>
          <p:nvPr>
            <p:ph type="title"/>
          </p:nvPr>
        </p:nvSpPr>
        <p:spPr>
          <a:xfrm>
            <a:off x="1529219" y="2949075"/>
            <a:ext cx="9144000" cy="3063240"/>
          </a:xfrm>
        </p:spPr>
        <p:txBody>
          <a:bodyPr vert="horz" lIns="91440" tIns="45720" rIns="91440" bIns="45720" rtlCol="0" anchor="b">
            <a:normAutofit/>
          </a:bodyPr>
          <a:lstStyle/>
          <a:p>
            <a:pPr algn="ctr"/>
            <a:r>
              <a:rPr lang="en-US" sz="10800">
                <a:latin typeface="Century Gothic"/>
              </a:rPr>
              <a:t>Corona Time</a:t>
            </a:r>
          </a:p>
          <a:p>
            <a:pPr algn="ctr"/>
            <a:endParaRPr lang="en-US" sz="10800">
              <a:latin typeface="Century Gothic"/>
            </a:endParaRPr>
          </a:p>
        </p:txBody>
      </p:sp>
      <p:sp>
        <p:nvSpPr>
          <p:cNvPr id="3" name="Text Placeholder 2">
            <a:extLst>
              <a:ext uri="{FF2B5EF4-FFF2-40B4-BE49-F238E27FC236}">
                <a16:creationId xmlns:a16="http://schemas.microsoft.com/office/drawing/2014/main" id="{6D260F13-ABDC-4929-9D73-9A392BAC42BE}"/>
              </a:ext>
            </a:extLst>
          </p:cNvPr>
          <p:cNvSpPr>
            <a:spLocks noGrp="1"/>
          </p:cNvSpPr>
          <p:nvPr>
            <p:ph type="body" idx="1"/>
          </p:nvPr>
        </p:nvSpPr>
        <p:spPr>
          <a:xfrm>
            <a:off x="1527048" y="4599432"/>
            <a:ext cx="9144000" cy="1536192"/>
          </a:xfrm>
        </p:spPr>
        <p:txBody>
          <a:bodyPr vert="horz" lIns="91440" tIns="45720" rIns="91440" bIns="45720" rtlCol="0">
            <a:normAutofit/>
          </a:bodyPr>
          <a:lstStyle/>
          <a:p>
            <a:pPr algn="ctr"/>
            <a:r>
              <a:rPr lang="en-US" sz="3200">
                <a:solidFill>
                  <a:schemeClr val="tx1"/>
                </a:solidFill>
              </a:rPr>
              <a:t>Chris- Dennis- Adwait-Ahmed-Hein</a:t>
            </a:r>
          </a:p>
          <a:p>
            <a:pPr algn="ctr"/>
            <a:endParaRPr lang="en-US" sz="3200">
              <a:solidFill>
                <a:schemeClr val="tx1"/>
              </a:solidFill>
            </a:endParaRPr>
          </a:p>
        </p:txBody>
      </p:sp>
      <p:sp>
        <p:nvSpPr>
          <p:cNvPr id="17"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76C93D5-DCD6-4FC7-8353-F1F9CF73FB9A}"/>
              </a:ext>
            </a:extLst>
          </p:cNvPr>
          <p:cNvSpPr txBox="1"/>
          <p:nvPr/>
        </p:nvSpPr>
        <p:spPr>
          <a:xfrm>
            <a:off x="9250017" y="6012315"/>
            <a:ext cx="1268296" cy="646331"/>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Hein Naing </a:t>
            </a:r>
          </a:p>
          <a:p>
            <a:endParaRPr lang="en-US" dirty="0">
              <a:latin typeface="Calibri" panose="020F0502020204030204" pitchFamily="34" charset="0"/>
              <a:cs typeface="Calibri" panose="020F0502020204030204" pitchFamily="34" charset="0"/>
            </a:endParaRPr>
          </a:p>
        </p:txBody>
      </p:sp>
      <p:pic>
        <p:nvPicPr>
          <p:cNvPr id="5" name="Silde_1_hein">
            <a:hlinkClick r:id="" action="ppaction://media"/>
            <a:extLst>
              <a:ext uri="{FF2B5EF4-FFF2-40B4-BE49-F238E27FC236}">
                <a16:creationId xmlns:a16="http://schemas.microsoft.com/office/drawing/2014/main" id="{276D0519-2DF0-4CFD-9735-C819133ED8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51613" y="3106738"/>
            <a:ext cx="609600" cy="609600"/>
          </a:xfrm>
          <a:prstGeom prst="rect">
            <a:avLst/>
          </a:prstGeom>
        </p:spPr>
      </p:pic>
    </p:spTree>
    <p:extLst>
      <p:ext uri="{BB962C8B-B14F-4D97-AF65-F5344CB8AC3E}">
        <p14:creationId xmlns:p14="http://schemas.microsoft.com/office/powerpoint/2010/main" val="306386304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85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17">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EED33D-EA2C-4363-8F59-510543848142}"/>
              </a:ext>
            </a:extLst>
          </p:cNvPr>
          <p:cNvSpPr>
            <a:spLocks noGrp="1"/>
          </p:cNvSpPr>
          <p:nvPr>
            <p:ph type="title"/>
          </p:nvPr>
        </p:nvSpPr>
        <p:spPr>
          <a:xfrm>
            <a:off x="576072" y="496275"/>
            <a:ext cx="11040931" cy="1176679"/>
          </a:xfrm>
        </p:spPr>
        <p:txBody>
          <a:bodyPr anchor="b">
            <a:normAutofit fontScale="90000"/>
          </a:bodyPr>
          <a:lstStyle/>
          <a:p>
            <a:pPr>
              <a:lnSpc>
                <a:spcPct val="90000"/>
              </a:lnSpc>
            </a:pP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br>
              <a:rPr lang="en-US" sz="2900" b="1">
                <a:latin typeface="Comic Sans MS"/>
                <a:ea typeface="+mj-lt"/>
                <a:cs typeface="+mj-lt"/>
              </a:rPr>
            </a:br>
            <a:endParaRPr lang="en-US" sz="3600" b="1">
              <a:latin typeface="Comic Sans MS"/>
            </a:endParaRPr>
          </a:p>
          <a:p>
            <a:pPr>
              <a:lnSpc>
                <a:spcPct val="90000"/>
              </a:lnSpc>
            </a:pPr>
            <a:r>
              <a:rPr lang="en-US" sz="4000">
                <a:latin typeface="Comic Sans MS"/>
              </a:rPr>
              <a:t>The Model</a:t>
            </a:r>
            <a:br>
              <a:rPr lang="en-US" sz="2900"/>
            </a:br>
            <a:endParaRPr lang="en-US" sz="2900">
              <a:latin typeface="Sylfaen"/>
            </a:endParaRPr>
          </a:p>
        </p:txBody>
      </p:sp>
      <p:sp>
        <p:nvSpPr>
          <p:cNvPr id="24"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6072" y="1817073"/>
            <a:ext cx="11018520" cy="18288"/>
          </a:xfrm>
          <a:custGeom>
            <a:avLst/>
            <a:gdLst>
              <a:gd name="connsiteX0" fmla="*/ 0 w 11018520"/>
              <a:gd name="connsiteY0" fmla="*/ 0 h 18288"/>
              <a:gd name="connsiteX1" fmla="*/ 468287 w 11018520"/>
              <a:gd name="connsiteY1" fmla="*/ 0 h 18288"/>
              <a:gd name="connsiteX2" fmla="*/ 1156945 w 11018520"/>
              <a:gd name="connsiteY2" fmla="*/ 0 h 18288"/>
              <a:gd name="connsiteX3" fmla="*/ 1955787 w 11018520"/>
              <a:gd name="connsiteY3" fmla="*/ 0 h 18288"/>
              <a:gd name="connsiteX4" fmla="*/ 2313889 w 11018520"/>
              <a:gd name="connsiteY4" fmla="*/ 0 h 18288"/>
              <a:gd name="connsiteX5" fmla="*/ 2671991 w 11018520"/>
              <a:gd name="connsiteY5" fmla="*/ 0 h 18288"/>
              <a:gd name="connsiteX6" fmla="*/ 3581019 w 11018520"/>
              <a:gd name="connsiteY6" fmla="*/ 0 h 18288"/>
              <a:gd name="connsiteX7" fmla="*/ 4269677 w 11018520"/>
              <a:gd name="connsiteY7" fmla="*/ 0 h 18288"/>
              <a:gd name="connsiteX8" fmla="*/ 4627778 w 11018520"/>
              <a:gd name="connsiteY8" fmla="*/ 0 h 18288"/>
              <a:gd name="connsiteX9" fmla="*/ 5316436 w 11018520"/>
              <a:gd name="connsiteY9" fmla="*/ 0 h 18288"/>
              <a:gd name="connsiteX10" fmla="*/ 6225464 w 11018520"/>
              <a:gd name="connsiteY10" fmla="*/ 0 h 18288"/>
              <a:gd name="connsiteX11" fmla="*/ 6803936 w 11018520"/>
              <a:gd name="connsiteY11" fmla="*/ 0 h 18288"/>
              <a:gd name="connsiteX12" fmla="*/ 7382408 w 11018520"/>
              <a:gd name="connsiteY12" fmla="*/ 0 h 18288"/>
              <a:gd name="connsiteX13" fmla="*/ 8071066 w 11018520"/>
              <a:gd name="connsiteY13" fmla="*/ 0 h 18288"/>
              <a:gd name="connsiteX14" fmla="*/ 8869909 w 11018520"/>
              <a:gd name="connsiteY14" fmla="*/ 0 h 18288"/>
              <a:gd name="connsiteX15" fmla="*/ 9668751 w 11018520"/>
              <a:gd name="connsiteY15" fmla="*/ 0 h 18288"/>
              <a:gd name="connsiteX16" fmla="*/ 11018520 w 11018520"/>
              <a:gd name="connsiteY16" fmla="*/ 0 h 18288"/>
              <a:gd name="connsiteX17" fmla="*/ 11018520 w 11018520"/>
              <a:gd name="connsiteY17" fmla="*/ 18288 h 18288"/>
              <a:gd name="connsiteX18" fmla="*/ 10550233 w 11018520"/>
              <a:gd name="connsiteY18" fmla="*/ 18288 h 18288"/>
              <a:gd name="connsiteX19" fmla="*/ 9641205 w 11018520"/>
              <a:gd name="connsiteY19" fmla="*/ 18288 h 18288"/>
              <a:gd name="connsiteX20" fmla="*/ 8952548 w 11018520"/>
              <a:gd name="connsiteY20" fmla="*/ 18288 h 18288"/>
              <a:gd name="connsiteX21" fmla="*/ 8594446 w 11018520"/>
              <a:gd name="connsiteY21" fmla="*/ 18288 h 18288"/>
              <a:gd name="connsiteX22" fmla="*/ 7905788 w 11018520"/>
              <a:gd name="connsiteY22" fmla="*/ 18288 h 18288"/>
              <a:gd name="connsiteX23" fmla="*/ 7327316 w 11018520"/>
              <a:gd name="connsiteY23" fmla="*/ 18288 h 18288"/>
              <a:gd name="connsiteX24" fmla="*/ 6748844 w 11018520"/>
              <a:gd name="connsiteY24" fmla="*/ 18288 h 18288"/>
              <a:gd name="connsiteX25" fmla="*/ 6170371 w 11018520"/>
              <a:gd name="connsiteY25" fmla="*/ 18288 h 18288"/>
              <a:gd name="connsiteX26" fmla="*/ 5591899 w 11018520"/>
              <a:gd name="connsiteY26" fmla="*/ 18288 h 18288"/>
              <a:gd name="connsiteX27" fmla="*/ 4793056 w 11018520"/>
              <a:gd name="connsiteY27" fmla="*/ 18288 h 18288"/>
              <a:gd name="connsiteX28" fmla="*/ 4104399 w 11018520"/>
              <a:gd name="connsiteY28" fmla="*/ 18288 h 18288"/>
              <a:gd name="connsiteX29" fmla="*/ 3746297 w 11018520"/>
              <a:gd name="connsiteY29" fmla="*/ 18288 h 18288"/>
              <a:gd name="connsiteX30" fmla="*/ 3167825 w 11018520"/>
              <a:gd name="connsiteY30" fmla="*/ 18288 h 18288"/>
              <a:gd name="connsiteX31" fmla="*/ 2368982 w 11018520"/>
              <a:gd name="connsiteY31" fmla="*/ 18288 h 18288"/>
              <a:gd name="connsiteX32" fmla="*/ 1900695 w 11018520"/>
              <a:gd name="connsiteY32" fmla="*/ 18288 h 18288"/>
              <a:gd name="connsiteX33" fmla="*/ 991667 w 11018520"/>
              <a:gd name="connsiteY33" fmla="*/ 18288 h 18288"/>
              <a:gd name="connsiteX34" fmla="*/ 0 w 11018520"/>
              <a:gd name="connsiteY34" fmla="*/ 18288 h 18288"/>
              <a:gd name="connsiteX35" fmla="*/ 0 w 11018520"/>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1018520" h="18288" fill="none" extrusionOk="0">
                <a:moveTo>
                  <a:pt x="0" y="0"/>
                </a:moveTo>
                <a:cubicBezTo>
                  <a:pt x="176840" y="19448"/>
                  <a:pt x="369510" y="1686"/>
                  <a:pt x="468287" y="0"/>
                </a:cubicBezTo>
                <a:cubicBezTo>
                  <a:pt x="567064" y="-1686"/>
                  <a:pt x="844925" y="28710"/>
                  <a:pt x="1156945" y="0"/>
                </a:cubicBezTo>
                <a:cubicBezTo>
                  <a:pt x="1468965" y="-28710"/>
                  <a:pt x="1755775" y="35306"/>
                  <a:pt x="1955787" y="0"/>
                </a:cubicBezTo>
                <a:cubicBezTo>
                  <a:pt x="2155799" y="-35306"/>
                  <a:pt x="2224532" y="-16632"/>
                  <a:pt x="2313889" y="0"/>
                </a:cubicBezTo>
                <a:cubicBezTo>
                  <a:pt x="2403246" y="16632"/>
                  <a:pt x="2494050" y="6083"/>
                  <a:pt x="2671991" y="0"/>
                </a:cubicBezTo>
                <a:cubicBezTo>
                  <a:pt x="2849932" y="-6083"/>
                  <a:pt x="3354152" y="34614"/>
                  <a:pt x="3581019" y="0"/>
                </a:cubicBezTo>
                <a:cubicBezTo>
                  <a:pt x="3807886" y="-34614"/>
                  <a:pt x="4022451" y="14254"/>
                  <a:pt x="4269677" y="0"/>
                </a:cubicBezTo>
                <a:cubicBezTo>
                  <a:pt x="4516903" y="-14254"/>
                  <a:pt x="4514495" y="-13291"/>
                  <a:pt x="4627778" y="0"/>
                </a:cubicBezTo>
                <a:cubicBezTo>
                  <a:pt x="4741061" y="13291"/>
                  <a:pt x="5120758" y="-22660"/>
                  <a:pt x="5316436" y="0"/>
                </a:cubicBezTo>
                <a:cubicBezTo>
                  <a:pt x="5512114" y="22660"/>
                  <a:pt x="5812155" y="-9513"/>
                  <a:pt x="6225464" y="0"/>
                </a:cubicBezTo>
                <a:cubicBezTo>
                  <a:pt x="6638773" y="9513"/>
                  <a:pt x="6545417" y="2479"/>
                  <a:pt x="6803936" y="0"/>
                </a:cubicBezTo>
                <a:cubicBezTo>
                  <a:pt x="7062455" y="-2479"/>
                  <a:pt x="7245098" y="-20209"/>
                  <a:pt x="7382408" y="0"/>
                </a:cubicBezTo>
                <a:cubicBezTo>
                  <a:pt x="7519718" y="20209"/>
                  <a:pt x="7801947" y="19736"/>
                  <a:pt x="8071066" y="0"/>
                </a:cubicBezTo>
                <a:cubicBezTo>
                  <a:pt x="8340185" y="-19736"/>
                  <a:pt x="8495312" y="-6666"/>
                  <a:pt x="8869909" y="0"/>
                </a:cubicBezTo>
                <a:cubicBezTo>
                  <a:pt x="9244506" y="6666"/>
                  <a:pt x="9501461" y="-13745"/>
                  <a:pt x="9668751" y="0"/>
                </a:cubicBezTo>
                <a:cubicBezTo>
                  <a:pt x="9836041" y="13745"/>
                  <a:pt x="10607605" y="14143"/>
                  <a:pt x="11018520" y="0"/>
                </a:cubicBezTo>
                <a:cubicBezTo>
                  <a:pt x="11019166" y="4451"/>
                  <a:pt x="11019010" y="9226"/>
                  <a:pt x="11018520" y="18288"/>
                </a:cubicBezTo>
                <a:cubicBezTo>
                  <a:pt x="10834966" y="15274"/>
                  <a:pt x="10754561" y="35250"/>
                  <a:pt x="10550233" y="18288"/>
                </a:cubicBezTo>
                <a:cubicBezTo>
                  <a:pt x="10345905" y="1326"/>
                  <a:pt x="9906342" y="45884"/>
                  <a:pt x="9641205" y="18288"/>
                </a:cubicBezTo>
                <a:cubicBezTo>
                  <a:pt x="9376068" y="-9308"/>
                  <a:pt x="9177188" y="43988"/>
                  <a:pt x="8952548" y="18288"/>
                </a:cubicBezTo>
                <a:cubicBezTo>
                  <a:pt x="8727908" y="-7412"/>
                  <a:pt x="8707007" y="3271"/>
                  <a:pt x="8594446" y="18288"/>
                </a:cubicBezTo>
                <a:cubicBezTo>
                  <a:pt x="8481885" y="33305"/>
                  <a:pt x="8175004" y="35109"/>
                  <a:pt x="7905788" y="18288"/>
                </a:cubicBezTo>
                <a:cubicBezTo>
                  <a:pt x="7636572" y="1467"/>
                  <a:pt x="7535638" y="7399"/>
                  <a:pt x="7327316" y="18288"/>
                </a:cubicBezTo>
                <a:cubicBezTo>
                  <a:pt x="7118994" y="29177"/>
                  <a:pt x="6978247" y="47205"/>
                  <a:pt x="6748844" y="18288"/>
                </a:cubicBezTo>
                <a:cubicBezTo>
                  <a:pt x="6519441" y="-10629"/>
                  <a:pt x="6459241" y="43308"/>
                  <a:pt x="6170371" y="18288"/>
                </a:cubicBezTo>
                <a:cubicBezTo>
                  <a:pt x="5881501" y="-6732"/>
                  <a:pt x="5736201" y="35971"/>
                  <a:pt x="5591899" y="18288"/>
                </a:cubicBezTo>
                <a:cubicBezTo>
                  <a:pt x="5447597" y="605"/>
                  <a:pt x="4990303" y="20409"/>
                  <a:pt x="4793056" y="18288"/>
                </a:cubicBezTo>
                <a:cubicBezTo>
                  <a:pt x="4595809" y="16167"/>
                  <a:pt x="4271723" y="2909"/>
                  <a:pt x="4104399" y="18288"/>
                </a:cubicBezTo>
                <a:cubicBezTo>
                  <a:pt x="3937075" y="33667"/>
                  <a:pt x="3923235" y="10730"/>
                  <a:pt x="3746297" y="18288"/>
                </a:cubicBezTo>
                <a:cubicBezTo>
                  <a:pt x="3569359" y="25846"/>
                  <a:pt x="3351081" y="24702"/>
                  <a:pt x="3167825" y="18288"/>
                </a:cubicBezTo>
                <a:cubicBezTo>
                  <a:pt x="2984569" y="11874"/>
                  <a:pt x="2708033" y="13293"/>
                  <a:pt x="2368982" y="18288"/>
                </a:cubicBezTo>
                <a:cubicBezTo>
                  <a:pt x="2029931" y="23283"/>
                  <a:pt x="2009060" y="37671"/>
                  <a:pt x="1900695" y="18288"/>
                </a:cubicBezTo>
                <a:cubicBezTo>
                  <a:pt x="1792330" y="-1095"/>
                  <a:pt x="1183178" y="9337"/>
                  <a:pt x="991667" y="18288"/>
                </a:cubicBezTo>
                <a:cubicBezTo>
                  <a:pt x="800156" y="27239"/>
                  <a:pt x="375690" y="34110"/>
                  <a:pt x="0" y="18288"/>
                </a:cubicBezTo>
                <a:cubicBezTo>
                  <a:pt x="-213" y="9468"/>
                  <a:pt x="187" y="4459"/>
                  <a:pt x="0" y="0"/>
                </a:cubicBezTo>
                <a:close/>
              </a:path>
              <a:path w="11018520" h="18288" stroke="0" extrusionOk="0">
                <a:moveTo>
                  <a:pt x="0" y="0"/>
                </a:moveTo>
                <a:cubicBezTo>
                  <a:pt x="266588" y="-23405"/>
                  <a:pt x="350503" y="-27031"/>
                  <a:pt x="578472" y="0"/>
                </a:cubicBezTo>
                <a:cubicBezTo>
                  <a:pt x="806441" y="27031"/>
                  <a:pt x="803976" y="13604"/>
                  <a:pt x="936574" y="0"/>
                </a:cubicBezTo>
                <a:cubicBezTo>
                  <a:pt x="1069172" y="-13604"/>
                  <a:pt x="1661335" y="-31902"/>
                  <a:pt x="1845602" y="0"/>
                </a:cubicBezTo>
                <a:cubicBezTo>
                  <a:pt x="2029869" y="31902"/>
                  <a:pt x="2273452" y="17005"/>
                  <a:pt x="2424074" y="0"/>
                </a:cubicBezTo>
                <a:cubicBezTo>
                  <a:pt x="2574696" y="-17005"/>
                  <a:pt x="2790864" y="-28133"/>
                  <a:pt x="3002547" y="0"/>
                </a:cubicBezTo>
                <a:cubicBezTo>
                  <a:pt x="3214230" y="28133"/>
                  <a:pt x="3605033" y="-14934"/>
                  <a:pt x="3911575" y="0"/>
                </a:cubicBezTo>
                <a:cubicBezTo>
                  <a:pt x="4218117" y="14934"/>
                  <a:pt x="4198004" y="3604"/>
                  <a:pt x="4379862" y="0"/>
                </a:cubicBezTo>
                <a:cubicBezTo>
                  <a:pt x="4561720" y="-3604"/>
                  <a:pt x="4941151" y="-37368"/>
                  <a:pt x="5288890" y="0"/>
                </a:cubicBezTo>
                <a:cubicBezTo>
                  <a:pt x="5636629" y="37368"/>
                  <a:pt x="6011513" y="-33898"/>
                  <a:pt x="6197918" y="0"/>
                </a:cubicBezTo>
                <a:cubicBezTo>
                  <a:pt x="6384323" y="33898"/>
                  <a:pt x="6555799" y="11241"/>
                  <a:pt x="6886575" y="0"/>
                </a:cubicBezTo>
                <a:cubicBezTo>
                  <a:pt x="7217351" y="-11241"/>
                  <a:pt x="7604472" y="-44614"/>
                  <a:pt x="7795603" y="0"/>
                </a:cubicBezTo>
                <a:cubicBezTo>
                  <a:pt x="7986734" y="44614"/>
                  <a:pt x="8098870" y="-11086"/>
                  <a:pt x="8374075" y="0"/>
                </a:cubicBezTo>
                <a:cubicBezTo>
                  <a:pt x="8649280" y="11086"/>
                  <a:pt x="8701749" y="-25020"/>
                  <a:pt x="8952548" y="0"/>
                </a:cubicBezTo>
                <a:cubicBezTo>
                  <a:pt x="9203347" y="25020"/>
                  <a:pt x="9519297" y="4274"/>
                  <a:pt x="9751390" y="0"/>
                </a:cubicBezTo>
                <a:cubicBezTo>
                  <a:pt x="9983483" y="-4274"/>
                  <a:pt x="10169881" y="16480"/>
                  <a:pt x="10329863" y="0"/>
                </a:cubicBezTo>
                <a:cubicBezTo>
                  <a:pt x="10489845" y="-16480"/>
                  <a:pt x="10750941" y="-9727"/>
                  <a:pt x="11018520" y="0"/>
                </a:cubicBezTo>
                <a:cubicBezTo>
                  <a:pt x="11018113" y="8690"/>
                  <a:pt x="11018366" y="14141"/>
                  <a:pt x="11018520" y="18288"/>
                </a:cubicBezTo>
                <a:cubicBezTo>
                  <a:pt x="10841176" y="-3597"/>
                  <a:pt x="10399304" y="41504"/>
                  <a:pt x="10219677" y="18288"/>
                </a:cubicBezTo>
                <a:cubicBezTo>
                  <a:pt x="10040050" y="-4928"/>
                  <a:pt x="10030762" y="16144"/>
                  <a:pt x="9861575" y="18288"/>
                </a:cubicBezTo>
                <a:cubicBezTo>
                  <a:pt x="9692388" y="20432"/>
                  <a:pt x="9529439" y="40380"/>
                  <a:pt x="9393288" y="18288"/>
                </a:cubicBezTo>
                <a:cubicBezTo>
                  <a:pt x="9257137" y="-3804"/>
                  <a:pt x="8825003" y="25592"/>
                  <a:pt x="8484260" y="18288"/>
                </a:cubicBezTo>
                <a:cubicBezTo>
                  <a:pt x="8143517" y="10984"/>
                  <a:pt x="8082894" y="45968"/>
                  <a:pt x="7795603" y="18288"/>
                </a:cubicBezTo>
                <a:cubicBezTo>
                  <a:pt x="7508312" y="-9392"/>
                  <a:pt x="7466074" y="19486"/>
                  <a:pt x="7327316" y="18288"/>
                </a:cubicBezTo>
                <a:cubicBezTo>
                  <a:pt x="7188558" y="17090"/>
                  <a:pt x="6869645" y="4657"/>
                  <a:pt x="6638658" y="18288"/>
                </a:cubicBezTo>
                <a:cubicBezTo>
                  <a:pt x="6407671" y="31919"/>
                  <a:pt x="6359238" y="35967"/>
                  <a:pt x="6280556" y="18288"/>
                </a:cubicBezTo>
                <a:cubicBezTo>
                  <a:pt x="6201874" y="609"/>
                  <a:pt x="6041216" y="22404"/>
                  <a:pt x="5922455" y="18288"/>
                </a:cubicBezTo>
                <a:cubicBezTo>
                  <a:pt x="5803694" y="14172"/>
                  <a:pt x="5555521" y="48848"/>
                  <a:pt x="5233797" y="18288"/>
                </a:cubicBezTo>
                <a:cubicBezTo>
                  <a:pt x="4912073" y="-12272"/>
                  <a:pt x="4986440" y="-2740"/>
                  <a:pt x="4765510" y="18288"/>
                </a:cubicBezTo>
                <a:cubicBezTo>
                  <a:pt x="4544580" y="39316"/>
                  <a:pt x="4177715" y="18248"/>
                  <a:pt x="3966667" y="18288"/>
                </a:cubicBezTo>
                <a:cubicBezTo>
                  <a:pt x="3755619" y="18328"/>
                  <a:pt x="3664519" y="22387"/>
                  <a:pt x="3498380" y="18288"/>
                </a:cubicBezTo>
                <a:cubicBezTo>
                  <a:pt x="3332241" y="14189"/>
                  <a:pt x="3065858" y="-7524"/>
                  <a:pt x="2699537" y="18288"/>
                </a:cubicBezTo>
                <a:cubicBezTo>
                  <a:pt x="2333216" y="44100"/>
                  <a:pt x="2505666" y="4650"/>
                  <a:pt x="2341436" y="18288"/>
                </a:cubicBezTo>
                <a:cubicBezTo>
                  <a:pt x="2177206" y="31926"/>
                  <a:pt x="1790164" y="19880"/>
                  <a:pt x="1542593" y="18288"/>
                </a:cubicBezTo>
                <a:cubicBezTo>
                  <a:pt x="1295022" y="16696"/>
                  <a:pt x="1218012" y="39325"/>
                  <a:pt x="1074306" y="18288"/>
                </a:cubicBezTo>
                <a:cubicBezTo>
                  <a:pt x="930600" y="-2749"/>
                  <a:pt x="797266" y="24589"/>
                  <a:pt x="716204" y="18288"/>
                </a:cubicBezTo>
                <a:cubicBezTo>
                  <a:pt x="635142" y="11987"/>
                  <a:pt x="344503" y="41396"/>
                  <a:pt x="0" y="18288"/>
                </a:cubicBezTo>
                <a:cubicBezTo>
                  <a:pt x="-53" y="11301"/>
                  <a:pt x="-649" y="7756"/>
                  <a:pt x="0" y="0"/>
                </a:cubicBezTo>
                <a:close/>
              </a:path>
            </a:pathLst>
          </a:custGeom>
          <a:solidFill>
            <a:srgbClr val="7F97BA"/>
          </a:solidFill>
          <a:ln w="38100" cap="rnd">
            <a:solidFill>
              <a:srgbClr val="7F97BA"/>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6EFE9A4-F804-47C0-8A51-2642E27D1B58}"/>
              </a:ext>
            </a:extLst>
          </p:cNvPr>
          <p:cNvSpPr>
            <a:spLocks noGrp="1"/>
          </p:cNvSpPr>
          <p:nvPr>
            <p:ph idx="1"/>
          </p:nvPr>
        </p:nvSpPr>
        <p:spPr>
          <a:xfrm>
            <a:off x="673346" y="2078573"/>
            <a:ext cx="7192523" cy="4111915"/>
          </a:xfrm>
        </p:spPr>
        <p:txBody>
          <a:bodyPr vert="horz" lIns="91440" tIns="45720" rIns="91440" bIns="45720" rtlCol="0" anchor="t">
            <a:normAutofit fontScale="85000" lnSpcReduction="10000"/>
          </a:bodyPr>
          <a:lstStyle/>
          <a:p>
            <a:r>
              <a:rPr lang="en-US"/>
              <a:t>We chose to model infection spread on an individual level using C++ for its performance</a:t>
            </a:r>
          </a:p>
          <a:p>
            <a:r>
              <a:rPr lang="en-US"/>
              <a:t>Every human is modeled as an entity structure that stores its position on a 2d plain and stores its current status</a:t>
            </a:r>
          </a:p>
          <a:p>
            <a:pPr lvl="1"/>
            <a:r>
              <a:rPr lang="en-US"/>
              <a:t>Every entity can be susceptible, infected, or removed. </a:t>
            </a:r>
          </a:p>
          <a:p>
            <a:r>
              <a:rPr lang="en-US"/>
              <a:t>We will have several unitless constants for our model</a:t>
            </a:r>
          </a:p>
          <a:p>
            <a:pPr lvl="1"/>
            <a:r>
              <a:rPr lang="en-US"/>
              <a:t>Infection radius, entity move speed, map area, BETA, GAMMA</a:t>
            </a:r>
          </a:p>
          <a:p>
            <a:r>
              <a:rPr lang="en-US"/>
              <a:t>Every time step, all entities move, infect, and recover. </a:t>
            </a:r>
          </a:p>
          <a:p>
            <a:pPr lvl="1"/>
            <a:r>
              <a:rPr lang="en-US"/>
              <a:t>Infected entities sample susceptible entities within a small radius and randomly spread infection by a specified constant. </a:t>
            </a:r>
          </a:p>
          <a:p>
            <a:pPr lvl="1"/>
            <a:r>
              <a:rPr lang="en-US"/>
              <a:t>Infected entities also have a random chance to recover by a specific constant</a:t>
            </a:r>
          </a:p>
        </p:txBody>
      </p:sp>
      <p:pic>
        <p:nvPicPr>
          <p:cNvPr id="13" name="Picture 13" descr="A circuit board&#10;&#10;Description generated with high confidence">
            <a:extLst>
              <a:ext uri="{FF2B5EF4-FFF2-40B4-BE49-F238E27FC236}">
                <a16:creationId xmlns:a16="http://schemas.microsoft.com/office/drawing/2014/main" id="{7F5D2725-A11C-4D81-9D1C-D2EF72C89B51}"/>
              </a:ext>
            </a:extLst>
          </p:cNvPr>
          <p:cNvPicPr>
            <a:picLocks noChangeAspect="1"/>
          </p:cNvPicPr>
          <p:nvPr/>
        </p:nvPicPr>
        <p:blipFill rotWithShape="1">
          <a:blip r:embed="rId4"/>
          <a:srcRect l="10503" r="37075" b="3"/>
          <a:stretch/>
        </p:blipFill>
        <p:spPr>
          <a:xfrm>
            <a:off x="9766510" y="2075391"/>
            <a:ext cx="1850212" cy="1931318"/>
          </a:xfrm>
          <a:prstGeom prst="rect">
            <a:avLst/>
          </a:prstGeom>
        </p:spPr>
      </p:pic>
      <p:pic>
        <p:nvPicPr>
          <p:cNvPr id="25" name="Picture 25" descr="A screenshot of a cell phone&#10;&#10;Description generated with high confidence">
            <a:extLst>
              <a:ext uri="{FF2B5EF4-FFF2-40B4-BE49-F238E27FC236}">
                <a16:creationId xmlns:a16="http://schemas.microsoft.com/office/drawing/2014/main" id="{8269549C-014C-425E-92CC-8E120EB22E42}"/>
              </a:ext>
            </a:extLst>
          </p:cNvPr>
          <p:cNvPicPr>
            <a:picLocks noChangeAspect="1"/>
          </p:cNvPicPr>
          <p:nvPr/>
        </p:nvPicPr>
        <p:blipFill>
          <a:blip r:embed="rId5"/>
          <a:stretch>
            <a:fillRect/>
          </a:stretch>
        </p:blipFill>
        <p:spPr>
          <a:xfrm>
            <a:off x="8429812" y="4009135"/>
            <a:ext cx="3291468" cy="2849433"/>
          </a:xfrm>
          <a:prstGeom prst="rect">
            <a:avLst/>
          </a:prstGeom>
        </p:spPr>
      </p:pic>
      <p:pic>
        <p:nvPicPr>
          <p:cNvPr id="4" name="ChrisTrenkov10">
            <a:hlinkClick r:id="" action="ppaction://media"/>
            <a:extLst>
              <a:ext uri="{FF2B5EF4-FFF2-40B4-BE49-F238E27FC236}">
                <a16:creationId xmlns:a16="http://schemas.microsoft.com/office/drawing/2014/main" id="{F46D6F54-5413-4256-8D7F-820E6816349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126892" y="781067"/>
            <a:ext cx="609600" cy="609600"/>
          </a:xfrm>
          <a:prstGeom prst="rect">
            <a:avLst/>
          </a:prstGeom>
        </p:spPr>
      </p:pic>
      <p:sp>
        <p:nvSpPr>
          <p:cNvPr id="5" name="TextBox 4">
            <a:extLst>
              <a:ext uri="{FF2B5EF4-FFF2-40B4-BE49-F238E27FC236}">
                <a16:creationId xmlns:a16="http://schemas.microsoft.com/office/drawing/2014/main" id="{3439175A-8A43-47EE-9900-D73CAD5965E7}"/>
              </a:ext>
            </a:extLst>
          </p:cNvPr>
          <p:cNvSpPr txBox="1"/>
          <p:nvPr/>
        </p:nvSpPr>
        <p:spPr>
          <a:xfrm>
            <a:off x="7362092" y="6249034"/>
            <a:ext cx="890500" cy="369332"/>
          </a:xfrm>
          <a:prstGeom prst="rect">
            <a:avLst/>
          </a:prstGeom>
          <a:noFill/>
        </p:spPr>
        <p:txBody>
          <a:bodyPr wrap="none" rtlCol="0">
            <a:spAutoFit/>
          </a:bodyPr>
          <a:lstStyle/>
          <a:p>
            <a:r>
              <a:rPr lang="en-US" dirty="0"/>
              <a:t>Chris Trenkov</a:t>
            </a:r>
          </a:p>
        </p:txBody>
      </p:sp>
      <p:sp>
        <p:nvSpPr>
          <p:cNvPr id="6" name="TextBox 5">
            <a:extLst>
              <a:ext uri="{FF2B5EF4-FFF2-40B4-BE49-F238E27FC236}">
                <a16:creationId xmlns:a16="http://schemas.microsoft.com/office/drawing/2014/main" id="{B658C445-C562-4D49-8139-2381944D8DE7}"/>
              </a:ext>
            </a:extLst>
          </p:cNvPr>
          <p:cNvSpPr txBox="1"/>
          <p:nvPr/>
        </p:nvSpPr>
        <p:spPr>
          <a:xfrm>
            <a:off x="7362092" y="3665415"/>
            <a:ext cx="1285929" cy="646331"/>
          </a:xfrm>
          <a:prstGeom prst="rect">
            <a:avLst/>
          </a:prstGeom>
          <a:noFill/>
        </p:spPr>
        <p:txBody>
          <a:bodyPr wrap="none" rtlCol="0">
            <a:spAutoFit/>
          </a:bodyPr>
          <a:lstStyle/>
          <a:p>
            <a:r>
              <a:rPr lang="en-US" dirty="0"/>
              <a:t>Our model visualized</a:t>
            </a:r>
          </a:p>
          <a:p>
            <a:r>
              <a:rPr lang="en-US" dirty="0"/>
              <a:t>(red=infected)</a:t>
            </a:r>
          </a:p>
        </p:txBody>
      </p:sp>
    </p:spTree>
    <p:extLst>
      <p:ext uri="{BB962C8B-B14F-4D97-AF65-F5344CB8AC3E}">
        <p14:creationId xmlns:p14="http://schemas.microsoft.com/office/powerpoint/2010/main" val="383605416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1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looking, water, holding, man&#10;&#10;Description generated with very high confidence">
            <a:extLst>
              <a:ext uri="{FF2B5EF4-FFF2-40B4-BE49-F238E27FC236}">
                <a16:creationId xmlns:a16="http://schemas.microsoft.com/office/drawing/2014/main" id="{0D429EFA-75EE-4268-BE9F-085801273E22}"/>
              </a:ext>
            </a:extLst>
          </p:cNvPr>
          <p:cNvPicPr>
            <a:picLocks noChangeAspect="1"/>
          </p:cNvPicPr>
          <p:nvPr/>
        </p:nvPicPr>
        <p:blipFill rotWithShape="1">
          <a:blip r:embed="rId4">
            <a:alphaModFix amt="40000"/>
          </a:blip>
          <a:srcRect t="15730"/>
          <a:stretch/>
        </p:blipFill>
        <p:spPr>
          <a:xfrm>
            <a:off x="20" y="10"/>
            <a:ext cx="12191979" cy="6857990"/>
          </a:xfrm>
          <a:prstGeom prst="rect">
            <a:avLst/>
          </a:prstGeom>
        </p:spPr>
      </p:pic>
      <p:sp>
        <p:nvSpPr>
          <p:cNvPr id="2" name="Title 1">
            <a:extLst>
              <a:ext uri="{FF2B5EF4-FFF2-40B4-BE49-F238E27FC236}">
                <a16:creationId xmlns:a16="http://schemas.microsoft.com/office/drawing/2014/main" id="{BB83CAB7-1814-4D56-A04A-DF7D96C00418}"/>
              </a:ext>
            </a:extLst>
          </p:cNvPr>
          <p:cNvSpPr>
            <a:spLocks noGrp="1"/>
          </p:cNvSpPr>
          <p:nvPr>
            <p:ph type="title"/>
          </p:nvPr>
        </p:nvSpPr>
        <p:spPr>
          <a:xfrm>
            <a:off x="838200" y="365125"/>
            <a:ext cx="10515600" cy="1325563"/>
          </a:xfrm>
        </p:spPr>
        <p:txBody>
          <a:bodyPr>
            <a:normAutofit/>
          </a:bodyPr>
          <a:lstStyle/>
          <a:p>
            <a:r>
              <a:rPr lang="en-US" sz="7200">
                <a:latin typeface="Comic Sans MS"/>
              </a:rPr>
              <a:t>Initial results</a:t>
            </a:r>
          </a:p>
        </p:txBody>
      </p:sp>
      <p:sp>
        <p:nvSpPr>
          <p:cNvPr id="11"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C6DF1D9-5E7B-4BDC-8243-4D650517E551}"/>
              </a:ext>
            </a:extLst>
          </p:cNvPr>
          <p:cNvSpPr>
            <a:spLocks noGrp="1"/>
          </p:cNvSpPr>
          <p:nvPr>
            <p:ph idx="1"/>
          </p:nvPr>
        </p:nvSpPr>
        <p:spPr>
          <a:xfrm>
            <a:off x="838200" y="2004446"/>
            <a:ext cx="10515600" cy="4176897"/>
          </a:xfrm>
        </p:spPr>
        <p:txBody>
          <a:bodyPr vert="horz" lIns="91440" tIns="45720" rIns="91440" bIns="45720" rtlCol="0" anchor="t">
            <a:normAutofit/>
          </a:bodyPr>
          <a:lstStyle/>
          <a:p>
            <a:r>
              <a:rPr lang="en-US"/>
              <a:t>It is important that our model accurately simulates disease spread to the real world. </a:t>
            </a:r>
          </a:p>
          <a:p>
            <a:r>
              <a:rPr lang="en-US"/>
              <a:t>We can validate our model by running our simulation with no strategies in place and with people moving randomly. </a:t>
            </a:r>
          </a:p>
          <a:p>
            <a:pPr lvl="1"/>
            <a:r>
              <a:rPr lang="en-US"/>
              <a:t>Our model produced an infection curve that was initially exponential but as it reached its carrying capacity it flattened out into a logistic curve.</a:t>
            </a:r>
          </a:p>
          <a:p>
            <a:pPr lvl="1"/>
            <a:r>
              <a:rPr lang="en-US"/>
              <a:t> Logistic curves reflect how infections spread in a finite population. </a:t>
            </a:r>
          </a:p>
          <a:p>
            <a:pPr lvl="1"/>
            <a:r>
              <a:rPr lang="en-US"/>
              <a:t>This logistic curve produced by our model validates its ability to model an infectious system on an individual level</a:t>
            </a:r>
          </a:p>
          <a:p>
            <a:r>
              <a:rPr lang="en-US"/>
              <a:t>On the following slides youll see our models validation output with no strategies in place</a:t>
            </a:r>
          </a:p>
          <a:p>
            <a:pPr lvl="1"/>
            <a:endParaRPr lang="en-US"/>
          </a:p>
          <a:p>
            <a:pPr lvl="1"/>
            <a:endParaRPr lang="en-US"/>
          </a:p>
        </p:txBody>
      </p:sp>
      <p:pic>
        <p:nvPicPr>
          <p:cNvPr id="5" name="ChrisTrenkov11">
            <a:hlinkClick r:id="" action="ppaction://media"/>
            <a:extLst>
              <a:ext uri="{FF2B5EF4-FFF2-40B4-BE49-F238E27FC236}">
                <a16:creationId xmlns:a16="http://schemas.microsoft.com/office/drawing/2014/main" id="{1ADED154-07AF-4C92-8AF2-2ADE134E2C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4151301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81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EE0B6E2-7CE8-4D86-87FC-4B58A7D8E7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A screenshot of a map&#10;&#10;Description generated with very high confidence">
            <a:extLst>
              <a:ext uri="{FF2B5EF4-FFF2-40B4-BE49-F238E27FC236}">
                <a16:creationId xmlns:a16="http://schemas.microsoft.com/office/drawing/2014/main" id="{08DA403B-0027-4E92-A723-F494262ED177}"/>
              </a:ext>
            </a:extLst>
          </p:cNvPr>
          <p:cNvPicPr>
            <a:picLocks noChangeAspect="1"/>
          </p:cNvPicPr>
          <p:nvPr/>
        </p:nvPicPr>
        <p:blipFill rotWithShape="1">
          <a:blip r:embed="rId4"/>
          <a:srcRect t="11702" b="9048"/>
          <a:stretch/>
        </p:blipFill>
        <p:spPr>
          <a:xfrm>
            <a:off x="1152731" y="985047"/>
            <a:ext cx="11036726" cy="5869478"/>
          </a:xfrm>
          <a:custGeom>
            <a:avLst/>
            <a:gdLst/>
            <a:ahLst/>
            <a:cxnLst/>
            <a:rect l="l" t="t" r="r" b="b"/>
            <a:pathLst>
              <a:path w="10630858" h="5869478">
                <a:moveTo>
                  <a:pt x="5791061" y="218"/>
                </a:moveTo>
                <a:cubicBezTo>
                  <a:pt x="5877327" y="-560"/>
                  <a:pt x="5971399" y="626"/>
                  <a:pt x="6073275" y="5793"/>
                </a:cubicBezTo>
                <a:cubicBezTo>
                  <a:pt x="6098744" y="7086"/>
                  <a:pt x="6121786" y="8165"/>
                  <a:pt x="6142651" y="9057"/>
                </a:cubicBezTo>
                <a:lnTo>
                  <a:pt x="6164185" y="9874"/>
                </a:lnTo>
                <a:lnTo>
                  <a:pt x="6258731" y="5793"/>
                </a:lnTo>
                <a:lnTo>
                  <a:pt x="6319194" y="2002"/>
                </a:lnTo>
                <a:lnTo>
                  <a:pt x="6413049" y="11772"/>
                </a:lnTo>
                <a:cubicBezTo>
                  <a:pt x="6592720" y="42783"/>
                  <a:pt x="6774188" y="66100"/>
                  <a:pt x="6956654" y="46745"/>
                </a:cubicBezTo>
                <a:cubicBezTo>
                  <a:pt x="7082424" y="33223"/>
                  <a:pt x="7207994" y="25294"/>
                  <a:pt x="7334364" y="25763"/>
                </a:cubicBezTo>
                <a:cubicBezTo>
                  <a:pt x="7624835" y="25763"/>
                  <a:pt x="7915502" y="28559"/>
                  <a:pt x="8205974" y="22730"/>
                </a:cubicBezTo>
                <a:cubicBezTo>
                  <a:pt x="8464499" y="17601"/>
                  <a:pt x="8722029" y="6412"/>
                  <a:pt x="8980756" y="34620"/>
                </a:cubicBezTo>
                <a:cubicBezTo>
                  <a:pt x="9362658" y="76124"/>
                  <a:pt x="9746556" y="62832"/>
                  <a:pt x="10129655" y="57937"/>
                </a:cubicBezTo>
                <a:lnTo>
                  <a:pt x="10163726" y="56766"/>
                </a:lnTo>
                <a:lnTo>
                  <a:pt x="10254950" y="73131"/>
                </a:lnTo>
                <a:lnTo>
                  <a:pt x="10311819" y="101928"/>
                </a:lnTo>
                <a:cubicBezTo>
                  <a:pt x="10479504" y="200737"/>
                  <a:pt x="10591476" y="367254"/>
                  <a:pt x="10625532" y="561669"/>
                </a:cubicBezTo>
                <a:lnTo>
                  <a:pt x="10626834" y="578090"/>
                </a:lnTo>
                <a:lnTo>
                  <a:pt x="10611964" y="734537"/>
                </a:lnTo>
                <a:cubicBezTo>
                  <a:pt x="10602387" y="823467"/>
                  <a:pt x="10587763" y="913306"/>
                  <a:pt x="10611964" y="1001326"/>
                </a:cubicBezTo>
                <a:cubicBezTo>
                  <a:pt x="10628543" y="1062669"/>
                  <a:pt x="10632231" y="1127783"/>
                  <a:pt x="10622705" y="1191154"/>
                </a:cubicBezTo>
                <a:cubicBezTo>
                  <a:pt x="10606645" y="1303627"/>
                  <a:pt x="10603293" y="1418084"/>
                  <a:pt x="10612740" y="1531572"/>
                </a:cubicBezTo>
                <a:cubicBezTo>
                  <a:pt x="10618978" y="1606398"/>
                  <a:pt x="10618020" y="1681815"/>
                  <a:pt x="10609893" y="1756397"/>
                </a:cubicBezTo>
                <a:cubicBezTo>
                  <a:pt x="10599152" y="1856690"/>
                  <a:pt x="10582457" y="1958800"/>
                  <a:pt x="10602776" y="2059394"/>
                </a:cubicBezTo>
                <a:cubicBezTo>
                  <a:pt x="10635130" y="2219226"/>
                  <a:pt x="10628659" y="2378906"/>
                  <a:pt x="10615717" y="2539949"/>
                </a:cubicBezTo>
                <a:cubicBezTo>
                  <a:pt x="10606011" y="2659785"/>
                  <a:pt x="10595269" y="2780984"/>
                  <a:pt x="10614682" y="2902183"/>
                </a:cubicBezTo>
                <a:cubicBezTo>
                  <a:pt x="10623029" y="2958418"/>
                  <a:pt x="10623029" y="3015928"/>
                  <a:pt x="10614682" y="3072165"/>
                </a:cubicBezTo>
                <a:cubicBezTo>
                  <a:pt x="10604587" y="3147914"/>
                  <a:pt x="10595010" y="3222907"/>
                  <a:pt x="10607952" y="3299413"/>
                </a:cubicBezTo>
                <a:cubicBezTo>
                  <a:pt x="10613646" y="3332743"/>
                  <a:pt x="10617917" y="3366376"/>
                  <a:pt x="10620894" y="3400009"/>
                </a:cubicBezTo>
                <a:cubicBezTo>
                  <a:pt x="10626822" y="3485877"/>
                  <a:pt x="10624699" y="3572233"/>
                  <a:pt x="10614553" y="3657556"/>
                </a:cubicBezTo>
                <a:cubicBezTo>
                  <a:pt x="10604846" y="3756637"/>
                  <a:pt x="10620635" y="3856323"/>
                  <a:pt x="10607694" y="3955100"/>
                </a:cubicBezTo>
                <a:cubicBezTo>
                  <a:pt x="10598504" y="4034653"/>
                  <a:pt x="10598155" y="4115265"/>
                  <a:pt x="10606658" y="4194923"/>
                </a:cubicBezTo>
                <a:cubicBezTo>
                  <a:pt x="10621954" y="4345512"/>
                  <a:pt x="10620998" y="4497755"/>
                  <a:pt x="10603811" y="4648057"/>
                </a:cubicBezTo>
                <a:cubicBezTo>
                  <a:pt x="10593198" y="4735775"/>
                  <a:pt x="10587116" y="4826067"/>
                  <a:pt x="10606140" y="4912119"/>
                </a:cubicBezTo>
                <a:cubicBezTo>
                  <a:pt x="10628530" y="5013245"/>
                  <a:pt x="10633189" y="5114446"/>
                  <a:pt x="10629921" y="5215515"/>
                </a:cubicBezTo>
                <a:lnTo>
                  <a:pt x="10625356" y="5273604"/>
                </a:lnTo>
                <a:lnTo>
                  <a:pt x="10624284" y="5284086"/>
                </a:lnTo>
                <a:cubicBezTo>
                  <a:pt x="10601148" y="5404993"/>
                  <a:pt x="10545219" y="5529874"/>
                  <a:pt x="10458692" y="5632218"/>
                </a:cubicBezTo>
                <a:lnTo>
                  <a:pt x="10418904" y="5670857"/>
                </a:lnTo>
                <a:lnTo>
                  <a:pt x="10417064" y="5673484"/>
                </a:lnTo>
                <a:cubicBezTo>
                  <a:pt x="10307992" y="5802550"/>
                  <a:pt x="10158402" y="5877799"/>
                  <a:pt x="9954609" y="5858572"/>
                </a:cubicBezTo>
                <a:cubicBezTo>
                  <a:pt x="9860355" y="5870096"/>
                  <a:pt x="9750551" y="5855439"/>
                  <a:pt x="9657171" y="5854061"/>
                </a:cubicBezTo>
                <a:lnTo>
                  <a:pt x="9612467" y="5856387"/>
                </a:lnTo>
                <a:lnTo>
                  <a:pt x="9279984" y="5838331"/>
                </a:lnTo>
                <a:cubicBezTo>
                  <a:pt x="9153141" y="5834280"/>
                  <a:pt x="9026273" y="5834164"/>
                  <a:pt x="8899305" y="5841275"/>
                </a:cubicBezTo>
                <a:cubicBezTo>
                  <a:pt x="8761407" y="5850940"/>
                  <a:pt x="8623304" y="5854733"/>
                  <a:pt x="8485266" y="5852671"/>
                </a:cubicBezTo>
                <a:lnTo>
                  <a:pt x="8314842" y="5842884"/>
                </a:lnTo>
                <a:lnTo>
                  <a:pt x="8193631" y="5825368"/>
                </a:lnTo>
                <a:lnTo>
                  <a:pt x="8029897" y="5818284"/>
                </a:lnTo>
                <a:lnTo>
                  <a:pt x="8028296" y="5817260"/>
                </a:lnTo>
                <a:lnTo>
                  <a:pt x="8008332" y="5817260"/>
                </a:lnTo>
                <a:lnTo>
                  <a:pt x="8006732" y="5818114"/>
                </a:lnTo>
                <a:lnTo>
                  <a:pt x="7839115" y="5825368"/>
                </a:lnTo>
                <a:lnTo>
                  <a:pt x="7801585" y="5830791"/>
                </a:lnTo>
                <a:lnTo>
                  <a:pt x="7734233" y="5834980"/>
                </a:lnTo>
                <a:lnTo>
                  <a:pt x="7482820" y="5855530"/>
                </a:lnTo>
                <a:lnTo>
                  <a:pt x="7445741" y="5854102"/>
                </a:lnTo>
                <a:lnTo>
                  <a:pt x="7403701" y="5858035"/>
                </a:lnTo>
                <a:lnTo>
                  <a:pt x="7155292" y="5854564"/>
                </a:lnTo>
                <a:cubicBezTo>
                  <a:pt x="6874805" y="5835913"/>
                  <a:pt x="6593917" y="5824488"/>
                  <a:pt x="6312830" y="5849900"/>
                </a:cubicBezTo>
                <a:lnTo>
                  <a:pt x="6232577" y="5855788"/>
                </a:lnTo>
                <a:lnTo>
                  <a:pt x="6231985" y="5855764"/>
                </a:lnTo>
                <a:lnTo>
                  <a:pt x="6166003" y="5858572"/>
                </a:lnTo>
                <a:cubicBezTo>
                  <a:pt x="6100624" y="5861901"/>
                  <a:pt x="6043822" y="5864887"/>
                  <a:pt x="5993271" y="5866513"/>
                </a:cubicBezTo>
                <a:lnTo>
                  <a:pt x="5925657" y="5866398"/>
                </a:lnTo>
                <a:lnTo>
                  <a:pt x="5833706" y="5859695"/>
                </a:lnTo>
                <a:cubicBezTo>
                  <a:pt x="5697214" y="5841788"/>
                  <a:pt x="5559607" y="5838897"/>
                  <a:pt x="5422657" y="5851067"/>
                </a:cubicBezTo>
                <a:lnTo>
                  <a:pt x="5250035" y="5858044"/>
                </a:lnTo>
                <a:lnTo>
                  <a:pt x="5151093" y="5858278"/>
                </a:lnTo>
                <a:lnTo>
                  <a:pt x="4972680" y="5851067"/>
                </a:lnTo>
                <a:cubicBezTo>
                  <a:pt x="4829141" y="5841741"/>
                  <a:pt x="4685204" y="5826120"/>
                  <a:pt x="4542066" y="5842905"/>
                </a:cubicBezTo>
                <a:cubicBezTo>
                  <a:pt x="4491758" y="5848734"/>
                  <a:pt x="4441488" y="5852626"/>
                  <a:pt x="4391242" y="5854962"/>
                </a:cubicBezTo>
                <a:lnTo>
                  <a:pt x="4246482" y="5857576"/>
                </a:lnTo>
                <a:lnTo>
                  <a:pt x="4221030" y="5856572"/>
                </a:lnTo>
                <a:lnTo>
                  <a:pt x="4218005" y="5856681"/>
                </a:lnTo>
                <a:lnTo>
                  <a:pt x="3939367" y="5844305"/>
                </a:lnTo>
                <a:cubicBezTo>
                  <a:pt x="3773470" y="5832648"/>
                  <a:pt x="3606974" y="5815626"/>
                  <a:pt x="3441875" y="5843140"/>
                </a:cubicBezTo>
                <a:cubicBezTo>
                  <a:pt x="3386806" y="5851400"/>
                  <a:pt x="3331601" y="5858126"/>
                  <a:pt x="3276306" y="5863318"/>
                </a:cubicBezTo>
                <a:lnTo>
                  <a:pt x="3225006" y="5866706"/>
                </a:lnTo>
                <a:lnTo>
                  <a:pt x="3194056" y="5866407"/>
                </a:lnTo>
                <a:lnTo>
                  <a:pt x="3082891" y="5863061"/>
                </a:lnTo>
                <a:lnTo>
                  <a:pt x="3013959" y="5869302"/>
                </a:lnTo>
                <a:cubicBezTo>
                  <a:pt x="2910698" y="5871464"/>
                  <a:pt x="2845426" y="5852913"/>
                  <a:pt x="2748311" y="5858572"/>
                </a:cubicBezTo>
                <a:cubicBezTo>
                  <a:pt x="2736171" y="5859279"/>
                  <a:pt x="2721419" y="5860082"/>
                  <a:pt x="2704411" y="5860936"/>
                </a:cubicBezTo>
                <a:lnTo>
                  <a:pt x="2650475" y="5863440"/>
                </a:lnTo>
                <a:lnTo>
                  <a:pt x="2436349" y="5854816"/>
                </a:lnTo>
                <a:cubicBezTo>
                  <a:pt x="2095150" y="5845165"/>
                  <a:pt x="1753811" y="5845122"/>
                  <a:pt x="1412584" y="5830782"/>
                </a:cubicBezTo>
                <a:cubicBezTo>
                  <a:pt x="1262458" y="5824256"/>
                  <a:pt x="1113131" y="5859227"/>
                  <a:pt x="963404" y="5861093"/>
                </a:cubicBezTo>
                <a:cubicBezTo>
                  <a:pt x="896140" y="5861967"/>
                  <a:pt x="828812" y="5861342"/>
                  <a:pt x="761431" y="5859896"/>
                </a:cubicBezTo>
                <a:lnTo>
                  <a:pt x="637698" y="5856158"/>
                </a:lnTo>
                <a:lnTo>
                  <a:pt x="592997" y="5853711"/>
                </a:lnTo>
                <a:cubicBezTo>
                  <a:pt x="391136" y="5830428"/>
                  <a:pt x="227663" y="5724844"/>
                  <a:pt x="123577" y="5564333"/>
                </a:cubicBezTo>
                <a:lnTo>
                  <a:pt x="99502" y="5518240"/>
                </a:lnTo>
                <a:lnTo>
                  <a:pt x="95609" y="5512764"/>
                </a:lnTo>
                <a:lnTo>
                  <a:pt x="86221" y="5492812"/>
                </a:lnTo>
                <a:lnTo>
                  <a:pt x="61763" y="5445986"/>
                </a:lnTo>
                <a:lnTo>
                  <a:pt x="56991" y="5430695"/>
                </a:lnTo>
                <a:lnTo>
                  <a:pt x="41922" y="5398673"/>
                </a:lnTo>
                <a:lnTo>
                  <a:pt x="25760" y="5339273"/>
                </a:lnTo>
                <a:lnTo>
                  <a:pt x="16811" y="5271956"/>
                </a:lnTo>
                <a:cubicBezTo>
                  <a:pt x="9305" y="5238090"/>
                  <a:pt x="4710" y="5203585"/>
                  <a:pt x="3092" y="5168860"/>
                </a:cubicBezTo>
                <a:cubicBezTo>
                  <a:pt x="-7132" y="5042101"/>
                  <a:pt x="10081" y="4917108"/>
                  <a:pt x="24446" y="4791844"/>
                </a:cubicBezTo>
                <a:cubicBezTo>
                  <a:pt x="34023" y="4712006"/>
                  <a:pt x="48647" y="4631352"/>
                  <a:pt x="24446" y="4552331"/>
                </a:cubicBezTo>
                <a:cubicBezTo>
                  <a:pt x="7867" y="4497261"/>
                  <a:pt x="4180" y="4438805"/>
                  <a:pt x="13705" y="4381912"/>
                </a:cubicBezTo>
                <a:cubicBezTo>
                  <a:pt x="29766" y="4280940"/>
                  <a:pt x="33117" y="4178184"/>
                  <a:pt x="23670" y="4076300"/>
                </a:cubicBezTo>
                <a:cubicBezTo>
                  <a:pt x="17432" y="4009125"/>
                  <a:pt x="18390" y="3941419"/>
                  <a:pt x="26517" y="3874462"/>
                </a:cubicBezTo>
                <a:cubicBezTo>
                  <a:pt x="37258" y="3784423"/>
                  <a:pt x="53954" y="3692752"/>
                  <a:pt x="33635" y="3602444"/>
                </a:cubicBezTo>
                <a:cubicBezTo>
                  <a:pt x="1280" y="3458954"/>
                  <a:pt x="7751" y="3315599"/>
                  <a:pt x="20694" y="3171022"/>
                </a:cubicBezTo>
                <a:cubicBezTo>
                  <a:pt x="30400" y="3063439"/>
                  <a:pt x="41141" y="2954632"/>
                  <a:pt x="21728" y="2845824"/>
                </a:cubicBezTo>
                <a:cubicBezTo>
                  <a:pt x="13381" y="2795337"/>
                  <a:pt x="13381" y="2743709"/>
                  <a:pt x="21728" y="2693221"/>
                </a:cubicBezTo>
                <a:cubicBezTo>
                  <a:pt x="31823" y="2625218"/>
                  <a:pt x="41400" y="2557892"/>
                  <a:pt x="28458" y="2489208"/>
                </a:cubicBezTo>
                <a:cubicBezTo>
                  <a:pt x="22764" y="2459285"/>
                  <a:pt x="18493" y="2429092"/>
                  <a:pt x="15516" y="2398898"/>
                </a:cubicBezTo>
                <a:cubicBezTo>
                  <a:pt x="9589" y="2321809"/>
                  <a:pt x="11711" y="2244283"/>
                  <a:pt x="21857" y="2167683"/>
                </a:cubicBezTo>
                <a:cubicBezTo>
                  <a:pt x="31564" y="2078733"/>
                  <a:pt x="15776" y="1989238"/>
                  <a:pt x="28717" y="1900560"/>
                </a:cubicBezTo>
                <a:cubicBezTo>
                  <a:pt x="37907" y="1829142"/>
                  <a:pt x="38255" y="1756772"/>
                  <a:pt x="29752" y="1685258"/>
                </a:cubicBezTo>
                <a:cubicBezTo>
                  <a:pt x="14456" y="1550065"/>
                  <a:pt x="15412" y="1413389"/>
                  <a:pt x="32599" y="1278454"/>
                </a:cubicBezTo>
                <a:cubicBezTo>
                  <a:pt x="43212" y="1199704"/>
                  <a:pt x="49294" y="1118644"/>
                  <a:pt x="30270" y="1041390"/>
                </a:cubicBezTo>
                <a:cubicBezTo>
                  <a:pt x="-14509" y="859818"/>
                  <a:pt x="11634" y="677973"/>
                  <a:pt x="30270" y="497354"/>
                </a:cubicBezTo>
                <a:lnTo>
                  <a:pt x="31725" y="472895"/>
                </a:lnTo>
                <a:lnTo>
                  <a:pt x="43781" y="427827"/>
                </a:lnTo>
                <a:lnTo>
                  <a:pt x="50994" y="413476"/>
                </a:lnTo>
                <a:lnTo>
                  <a:pt x="58372" y="387895"/>
                </a:lnTo>
                <a:cubicBezTo>
                  <a:pt x="111660" y="254431"/>
                  <a:pt x="198390" y="154469"/>
                  <a:pt x="306361" y="90092"/>
                </a:cubicBezTo>
                <a:lnTo>
                  <a:pt x="343340" y="71955"/>
                </a:lnTo>
                <a:lnTo>
                  <a:pt x="451947" y="55771"/>
                </a:lnTo>
                <a:lnTo>
                  <a:pt x="480681" y="50638"/>
                </a:lnTo>
                <a:lnTo>
                  <a:pt x="500476" y="51097"/>
                </a:lnTo>
                <a:cubicBezTo>
                  <a:pt x="614729" y="49684"/>
                  <a:pt x="728933" y="43772"/>
                  <a:pt x="843024" y="32056"/>
                </a:cubicBezTo>
                <a:cubicBezTo>
                  <a:pt x="1123212" y="7156"/>
                  <a:pt x="1404499" y="3566"/>
                  <a:pt x="1685086" y="21332"/>
                </a:cubicBezTo>
                <a:cubicBezTo>
                  <a:pt x="1938623" y="33688"/>
                  <a:pt x="2191759" y="64000"/>
                  <a:pt x="2445896" y="38121"/>
                </a:cubicBezTo>
                <a:cubicBezTo>
                  <a:pt x="2489616" y="33690"/>
                  <a:pt x="2532937" y="26111"/>
                  <a:pt x="2576333" y="19030"/>
                </a:cubicBezTo>
                <a:lnTo>
                  <a:pt x="2696353" y="4251"/>
                </a:lnTo>
                <a:lnTo>
                  <a:pt x="2745536" y="5232"/>
                </a:lnTo>
                <a:cubicBezTo>
                  <a:pt x="2818993" y="6452"/>
                  <a:pt x="2887864" y="7004"/>
                  <a:pt x="2947014" y="5793"/>
                </a:cubicBezTo>
                <a:cubicBezTo>
                  <a:pt x="3006163" y="4584"/>
                  <a:pt x="3060036" y="3178"/>
                  <a:pt x="3110399" y="1949"/>
                </a:cubicBezTo>
                <a:lnTo>
                  <a:pt x="3199002" y="221"/>
                </a:lnTo>
                <a:lnTo>
                  <a:pt x="3325015" y="3583"/>
                </a:lnTo>
                <a:cubicBezTo>
                  <a:pt x="3530714" y="12997"/>
                  <a:pt x="3736239" y="28910"/>
                  <a:pt x="3941762" y="43248"/>
                </a:cubicBezTo>
                <a:cubicBezTo>
                  <a:pt x="4091489" y="53739"/>
                  <a:pt x="4241215" y="66563"/>
                  <a:pt x="4390942" y="37886"/>
                </a:cubicBezTo>
                <a:cubicBezTo>
                  <a:pt x="4517292" y="15154"/>
                  <a:pt x="4645537" y="10467"/>
                  <a:pt x="4772844" y="23896"/>
                </a:cubicBezTo>
                <a:cubicBezTo>
                  <a:pt x="4885597" y="37327"/>
                  <a:pt x="4999052" y="40520"/>
                  <a:pt x="5112224" y="33456"/>
                </a:cubicBezTo>
                <a:lnTo>
                  <a:pt x="5477482" y="6922"/>
                </a:lnTo>
                <a:lnTo>
                  <a:pt x="5517883" y="7607"/>
                </a:lnTo>
                <a:lnTo>
                  <a:pt x="5555683" y="6426"/>
                </a:lnTo>
                <a:cubicBezTo>
                  <a:pt x="5626335" y="3737"/>
                  <a:pt x="5704795" y="995"/>
                  <a:pt x="5791061" y="218"/>
                </a:cubicBezTo>
                <a:close/>
              </a:path>
            </a:pathLst>
          </a:custGeom>
        </p:spPr>
      </p:pic>
      <p:sp>
        <p:nvSpPr>
          <p:cNvPr id="3" name="TextBox 2">
            <a:extLst>
              <a:ext uri="{FF2B5EF4-FFF2-40B4-BE49-F238E27FC236}">
                <a16:creationId xmlns:a16="http://schemas.microsoft.com/office/drawing/2014/main" id="{28B91DE7-1611-4796-AB2A-620CFDE9CBC9}"/>
              </a:ext>
            </a:extLst>
          </p:cNvPr>
          <p:cNvSpPr txBox="1"/>
          <p:nvPr/>
        </p:nvSpPr>
        <p:spPr>
          <a:xfrm>
            <a:off x="123645" y="166777"/>
            <a:ext cx="1193033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600">
                <a:latin typeface="Comic Sans MS"/>
                <a:cs typeface="Calibri"/>
              </a:rPr>
              <a:t>Modeled Susceptible Population vs. Time</a:t>
            </a:r>
            <a:endParaRPr lang="en-US" sz="4600">
              <a:latin typeface="Comic Sans MS"/>
            </a:endParaRPr>
          </a:p>
        </p:txBody>
      </p:sp>
      <p:sp>
        <p:nvSpPr>
          <p:cNvPr id="5" name="TextBox 4">
            <a:extLst>
              <a:ext uri="{FF2B5EF4-FFF2-40B4-BE49-F238E27FC236}">
                <a16:creationId xmlns:a16="http://schemas.microsoft.com/office/drawing/2014/main" id="{0C8B70BA-18BF-46A1-B85C-8ACAD337C941}"/>
              </a:ext>
            </a:extLst>
          </p:cNvPr>
          <p:cNvSpPr txBox="1"/>
          <p:nvPr/>
        </p:nvSpPr>
        <p:spPr>
          <a:xfrm>
            <a:off x="127417" y="989351"/>
            <a:ext cx="1818806"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Times New Roman"/>
                <a:cs typeface="Times New Roman"/>
              </a:rPr>
              <a:t>Infection rate β = .01</a:t>
            </a:r>
          </a:p>
          <a:p>
            <a:r>
              <a:rPr lang="en-US" sz="1400">
                <a:latin typeface="Times New Roman"/>
                <a:cs typeface="Times New Roman"/>
              </a:rPr>
              <a:t>Recovery rate γ = .002</a:t>
            </a:r>
          </a:p>
          <a:p>
            <a:r>
              <a:rPr lang="en-US" sz="1400">
                <a:latin typeface="Times New Roman"/>
                <a:cs typeface="Times New Roman"/>
              </a:rPr>
              <a:t># of people = 5000</a:t>
            </a:r>
          </a:p>
        </p:txBody>
      </p:sp>
      <p:pic>
        <p:nvPicPr>
          <p:cNvPr id="4" name="ChrisTrenkov12">
            <a:hlinkClick r:id="" action="ppaction://media"/>
            <a:extLst>
              <a:ext uri="{FF2B5EF4-FFF2-40B4-BE49-F238E27FC236}">
                <a16:creationId xmlns:a16="http://schemas.microsoft.com/office/drawing/2014/main" id="{90AF0DAE-6AA3-4363-86A6-00CE3A73BA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2327031"/>
            <a:ext cx="609600" cy="609600"/>
          </a:xfrm>
          <a:prstGeom prst="rect">
            <a:avLst/>
          </a:prstGeom>
        </p:spPr>
      </p:pic>
      <p:sp>
        <p:nvSpPr>
          <p:cNvPr id="6" name="TextBox 5">
            <a:extLst>
              <a:ext uri="{FF2B5EF4-FFF2-40B4-BE49-F238E27FC236}">
                <a16:creationId xmlns:a16="http://schemas.microsoft.com/office/drawing/2014/main" id="{FDD8E811-469C-4353-BF51-FEE61B444CDA}"/>
              </a:ext>
            </a:extLst>
          </p:cNvPr>
          <p:cNvSpPr txBox="1"/>
          <p:nvPr/>
        </p:nvSpPr>
        <p:spPr>
          <a:xfrm>
            <a:off x="10925908" y="6138676"/>
            <a:ext cx="890500" cy="646331"/>
          </a:xfrm>
          <a:prstGeom prst="rect">
            <a:avLst/>
          </a:prstGeom>
          <a:noFill/>
        </p:spPr>
        <p:txBody>
          <a:bodyPr wrap="none" rtlCol="0">
            <a:spAutoFit/>
          </a:bodyPr>
          <a:lstStyle/>
          <a:p>
            <a:r>
              <a:rPr lang="en-US" dirty="0"/>
              <a:t>Chris Trenkov</a:t>
            </a:r>
          </a:p>
          <a:p>
            <a:endParaRPr lang="en-US" dirty="0"/>
          </a:p>
        </p:txBody>
      </p:sp>
    </p:spTree>
    <p:extLst>
      <p:ext uri="{BB962C8B-B14F-4D97-AF65-F5344CB8AC3E}">
        <p14:creationId xmlns:p14="http://schemas.microsoft.com/office/powerpoint/2010/main" val="4198272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5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 name="Picture 2" descr="A close up of a map&#10;&#10;Description generated with high confidence">
            <a:extLst>
              <a:ext uri="{FF2B5EF4-FFF2-40B4-BE49-F238E27FC236}">
                <a16:creationId xmlns:a16="http://schemas.microsoft.com/office/drawing/2014/main" id="{156BB601-03CF-4230-ADE6-DA7479005F7C}"/>
              </a:ext>
            </a:extLst>
          </p:cNvPr>
          <p:cNvPicPr>
            <a:picLocks noChangeAspect="1"/>
          </p:cNvPicPr>
          <p:nvPr/>
        </p:nvPicPr>
        <p:blipFill rotWithShape="1">
          <a:blip r:embed="rId4"/>
          <a:srcRect t="12306" r="1" b="1"/>
          <a:stretch/>
        </p:blipFill>
        <p:spPr>
          <a:xfrm>
            <a:off x="180278" y="175867"/>
            <a:ext cx="12013987" cy="6677865"/>
          </a:xfrm>
          <a:custGeom>
            <a:avLst/>
            <a:gdLst/>
            <a:ahLst/>
            <a:cxnLst/>
            <a:rect l="l" t="t" r="r" b="b"/>
            <a:pathLst>
              <a:path w="11827082" h="6534092">
                <a:moveTo>
                  <a:pt x="6610089" y="5"/>
                </a:moveTo>
                <a:cubicBezTo>
                  <a:pt x="6763993" y="-277"/>
                  <a:pt x="6862741" y="14300"/>
                  <a:pt x="6956523" y="21390"/>
                </a:cubicBezTo>
                <a:cubicBezTo>
                  <a:pt x="7271939" y="-12207"/>
                  <a:pt x="7581352" y="149"/>
                  <a:pt x="7768349" y="21390"/>
                </a:cubicBezTo>
                <a:lnTo>
                  <a:pt x="7831642" y="23688"/>
                </a:lnTo>
                <a:lnTo>
                  <a:pt x="7886307" y="21390"/>
                </a:lnTo>
                <a:cubicBezTo>
                  <a:pt x="7951978" y="17798"/>
                  <a:pt x="8007622" y="16567"/>
                  <a:pt x="8057445" y="16600"/>
                </a:cubicBezTo>
                <a:lnTo>
                  <a:pt x="8096254" y="17396"/>
                </a:lnTo>
                <a:lnTo>
                  <a:pt x="8199591" y="12947"/>
                </a:lnTo>
                <a:cubicBezTo>
                  <a:pt x="8247971" y="12558"/>
                  <a:pt x="8296272" y="14617"/>
                  <a:pt x="8344260" y="21390"/>
                </a:cubicBezTo>
                <a:lnTo>
                  <a:pt x="8355505" y="22738"/>
                </a:lnTo>
                <a:lnTo>
                  <a:pt x="8462217" y="21390"/>
                </a:lnTo>
                <a:cubicBezTo>
                  <a:pt x="8567700" y="16869"/>
                  <a:pt x="8666620" y="17239"/>
                  <a:pt x="8761697" y="18554"/>
                </a:cubicBezTo>
                <a:lnTo>
                  <a:pt x="8808871" y="19038"/>
                </a:lnTo>
                <a:lnTo>
                  <a:pt x="8941246" y="13930"/>
                </a:lnTo>
                <a:cubicBezTo>
                  <a:pt x="9040199" y="10800"/>
                  <a:pt x="9149474" y="10157"/>
                  <a:pt x="9260166" y="21390"/>
                </a:cubicBezTo>
                <a:lnTo>
                  <a:pt x="9339613" y="26448"/>
                </a:lnTo>
                <a:lnTo>
                  <a:pt x="9432845" y="28493"/>
                </a:lnTo>
                <a:cubicBezTo>
                  <a:pt x="9587011" y="31230"/>
                  <a:pt x="9744909" y="31599"/>
                  <a:pt x="9849954" y="21390"/>
                </a:cubicBezTo>
                <a:cubicBezTo>
                  <a:pt x="10060044" y="972"/>
                  <a:pt x="10204432" y="2657"/>
                  <a:pt x="10425865" y="21390"/>
                </a:cubicBezTo>
                <a:lnTo>
                  <a:pt x="10477895" y="25158"/>
                </a:lnTo>
                <a:lnTo>
                  <a:pt x="10566351" y="27751"/>
                </a:lnTo>
                <a:cubicBezTo>
                  <a:pt x="10727031" y="32755"/>
                  <a:pt x="10877889" y="35639"/>
                  <a:pt x="11001775" y="21390"/>
                </a:cubicBezTo>
                <a:cubicBezTo>
                  <a:pt x="11249546" y="-7108"/>
                  <a:pt x="11434553" y="12510"/>
                  <a:pt x="11813601" y="21390"/>
                </a:cubicBezTo>
                <a:cubicBezTo>
                  <a:pt x="11817928" y="208271"/>
                  <a:pt x="11818867" y="336567"/>
                  <a:pt x="11813601" y="475847"/>
                </a:cubicBezTo>
                <a:cubicBezTo>
                  <a:pt x="11808335" y="615127"/>
                  <a:pt x="11845853" y="1008651"/>
                  <a:pt x="11813601" y="1254916"/>
                </a:cubicBezTo>
                <a:cubicBezTo>
                  <a:pt x="11809570" y="1285699"/>
                  <a:pt x="11806768" y="1314174"/>
                  <a:pt x="11804923" y="1340777"/>
                </a:cubicBezTo>
                <a:lnTo>
                  <a:pt x="11803652" y="1373115"/>
                </a:lnTo>
                <a:lnTo>
                  <a:pt x="11804560" y="1395572"/>
                </a:lnTo>
                <a:cubicBezTo>
                  <a:pt x="11806656" y="1431340"/>
                  <a:pt x="11809600" y="1470662"/>
                  <a:pt x="11813601" y="1514605"/>
                </a:cubicBezTo>
                <a:cubicBezTo>
                  <a:pt x="11829606" y="1690380"/>
                  <a:pt x="11822955" y="1813845"/>
                  <a:pt x="11815628" y="1920902"/>
                </a:cubicBezTo>
                <a:lnTo>
                  <a:pt x="11811346" y="1995660"/>
                </a:lnTo>
                <a:lnTo>
                  <a:pt x="11813868" y="2104640"/>
                </a:lnTo>
                <a:lnTo>
                  <a:pt x="11817197" y="2264365"/>
                </a:lnTo>
                <a:lnTo>
                  <a:pt x="11821465" y="2306631"/>
                </a:lnTo>
                <a:cubicBezTo>
                  <a:pt x="11835170" y="2477814"/>
                  <a:pt x="11818400" y="2578773"/>
                  <a:pt x="11813601" y="2683208"/>
                </a:cubicBezTo>
                <a:cubicBezTo>
                  <a:pt x="11809487" y="2772725"/>
                  <a:pt x="11816027" y="2930030"/>
                  <a:pt x="11816192" y="3070653"/>
                </a:cubicBezTo>
                <a:lnTo>
                  <a:pt x="11813610" y="3202145"/>
                </a:lnTo>
                <a:lnTo>
                  <a:pt x="11813601" y="3267510"/>
                </a:lnTo>
                <a:cubicBezTo>
                  <a:pt x="11811419" y="3587194"/>
                  <a:pt x="11813535" y="3497122"/>
                  <a:pt x="11813601" y="3721967"/>
                </a:cubicBezTo>
                <a:cubicBezTo>
                  <a:pt x="11813617" y="3778178"/>
                  <a:pt x="11814293" y="3835214"/>
                  <a:pt x="11815131" y="3894088"/>
                </a:cubicBezTo>
                <a:lnTo>
                  <a:pt x="11816203" y="3972593"/>
                </a:lnTo>
                <a:lnTo>
                  <a:pt x="11816265" y="3973919"/>
                </a:lnTo>
                <a:cubicBezTo>
                  <a:pt x="11819902" y="4062998"/>
                  <a:pt x="11819694" y="4122248"/>
                  <a:pt x="11818174" y="4171327"/>
                </a:cubicBezTo>
                <a:lnTo>
                  <a:pt x="11817878" y="4178488"/>
                </a:lnTo>
                <a:lnTo>
                  <a:pt x="11818118" y="4277530"/>
                </a:lnTo>
                <a:cubicBezTo>
                  <a:pt x="11817612" y="4347824"/>
                  <a:pt x="11816272" y="4421987"/>
                  <a:pt x="11813601" y="4501036"/>
                </a:cubicBezTo>
                <a:cubicBezTo>
                  <a:pt x="11824398" y="4779554"/>
                  <a:pt x="11834923" y="4895505"/>
                  <a:pt x="11813601" y="5020415"/>
                </a:cubicBezTo>
                <a:cubicBezTo>
                  <a:pt x="11808270" y="5051643"/>
                  <a:pt x="11804885" y="5094410"/>
                  <a:pt x="11802984" y="5145366"/>
                </a:cubicBezTo>
                <a:lnTo>
                  <a:pt x="11802805" y="5153576"/>
                </a:lnTo>
                <a:lnTo>
                  <a:pt x="11813601" y="5280104"/>
                </a:lnTo>
                <a:cubicBezTo>
                  <a:pt x="11848339" y="5545832"/>
                  <a:pt x="11803810" y="5568088"/>
                  <a:pt x="11813601" y="5734561"/>
                </a:cubicBezTo>
                <a:cubicBezTo>
                  <a:pt x="11814825" y="5755370"/>
                  <a:pt x="11815354" y="5777180"/>
                  <a:pt x="11815391" y="5800160"/>
                </a:cubicBezTo>
                <a:lnTo>
                  <a:pt x="11814403" y="5861994"/>
                </a:lnTo>
                <a:lnTo>
                  <a:pt x="11814897" y="5940552"/>
                </a:lnTo>
                <a:cubicBezTo>
                  <a:pt x="11813455" y="6007961"/>
                  <a:pt x="11810716" y="6074118"/>
                  <a:pt x="11808410" y="6139030"/>
                </a:cubicBezTo>
                <a:lnTo>
                  <a:pt x="11805249" y="6294204"/>
                </a:lnTo>
                <a:lnTo>
                  <a:pt x="11806853" y="6377232"/>
                </a:lnTo>
                <a:lnTo>
                  <a:pt x="11813601" y="6513630"/>
                </a:lnTo>
                <a:cubicBezTo>
                  <a:pt x="11755932" y="6520071"/>
                  <a:pt x="11702085" y="6522123"/>
                  <a:pt x="11651008" y="6521869"/>
                </a:cubicBezTo>
                <a:lnTo>
                  <a:pt x="11606878" y="6520178"/>
                </a:lnTo>
                <a:lnTo>
                  <a:pt x="11480359" y="6526470"/>
                </a:lnTo>
                <a:cubicBezTo>
                  <a:pt x="11411497" y="6529079"/>
                  <a:pt x="11340067" y="6529281"/>
                  <a:pt x="11235913" y="6522672"/>
                </a:cubicBezTo>
                <a:lnTo>
                  <a:pt x="11167376" y="6517338"/>
                </a:lnTo>
                <a:lnTo>
                  <a:pt x="11118099" y="6519937"/>
                </a:lnTo>
                <a:cubicBezTo>
                  <a:pt x="11008080" y="6519923"/>
                  <a:pt x="10918905" y="6505169"/>
                  <a:pt x="10779737" y="6513630"/>
                </a:cubicBezTo>
                <a:lnTo>
                  <a:pt x="10756340" y="6513513"/>
                </a:lnTo>
                <a:lnTo>
                  <a:pt x="10748952" y="6514346"/>
                </a:lnTo>
                <a:cubicBezTo>
                  <a:pt x="10725838" y="6516206"/>
                  <a:pt x="10699773" y="6516641"/>
                  <a:pt x="10661780" y="6513630"/>
                </a:cubicBezTo>
                <a:lnTo>
                  <a:pt x="10643067" y="6512943"/>
                </a:lnTo>
                <a:lnTo>
                  <a:pt x="10627638" y="6512866"/>
                </a:lnTo>
                <a:lnTo>
                  <a:pt x="10598539" y="6511309"/>
                </a:lnTo>
                <a:lnTo>
                  <a:pt x="10590670" y="6511020"/>
                </a:lnTo>
                <a:cubicBezTo>
                  <a:pt x="10422654" y="6509230"/>
                  <a:pt x="10114537" y="6525711"/>
                  <a:pt x="9930443" y="6519069"/>
                </a:cubicBezTo>
                <a:lnTo>
                  <a:pt x="9908887" y="6517613"/>
                </a:lnTo>
                <a:lnTo>
                  <a:pt x="9697150" y="6531900"/>
                </a:lnTo>
                <a:cubicBezTo>
                  <a:pt x="9438634" y="6540253"/>
                  <a:pt x="9217380" y="6522684"/>
                  <a:pt x="9038128" y="6513630"/>
                </a:cubicBezTo>
                <a:lnTo>
                  <a:pt x="8901719" y="6509665"/>
                </a:lnTo>
                <a:lnTo>
                  <a:pt x="8766922" y="6512046"/>
                </a:lnTo>
                <a:cubicBezTo>
                  <a:pt x="8694433" y="6513288"/>
                  <a:pt x="8629372" y="6514112"/>
                  <a:pt x="8580175" y="6513630"/>
                </a:cubicBezTo>
                <a:lnTo>
                  <a:pt x="8571277" y="6513524"/>
                </a:lnTo>
                <a:lnTo>
                  <a:pt x="8462217" y="6513630"/>
                </a:lnTo>
                <a:cubicBezTo>
                  <a:pt x="8225188" y="6509968"/>
                  <a:pt x="7780127" y="6525503"/>
                  <a:pt x="7532434" y="6513630"/>
                </a:cubicBezTo>
                <a:lnTo>
                  <a:pt x="7448622" y="6511320"/>
                </a:lnTo>
                <a:lnTo>
                  <a:pt x="7428354" y="6513630"/>
                </a:lnTo>
                <a:cubicBezTo>
                  <a:pt x="7293248" y="6538560"/>
                  <a:pt x="7186080" y="6533261"/>
                  <a:pt x="7078782" y="6523679"/>
                </a:cubicBezTo>
                <a:lnTo>
                  <a:pt x="6973169" y="6513887"/>
                </a:lnTo>
                <a:lnTo>
                  <a:pt x="6954249" y="6514033"/>
                </a:lnTo>
                <a:cubicBezTo>
                  <a:pt x="6918701" y="6514123"/>
                  <a:pt x="6880374" y="6514018"/>
                  <a:pt x="6838566" y="6513630"/>
                </a:cubicBezTo>
                <a:lnTo>
                  <a:pt x="6790865" y="6514652"/>
                </a:lnTo>
                <a:lnTo>
                  <a:pt x="6717520" y="6518204"/>
                </a:lnTo>
                <a:lnTo>
                  <a:pt x="6690736" y="6516798"/>
                </a:lnTo>
                <a:lnTo>
                  <a:pt x="6604647" y="6518643"/>
                </a:lnTo>
                <a:cubicBezTo>
                  <a:pt x="6383546" y="6528740"/>
                  <a:pt x="6188571" y="6547337"/>
                  <a:pt x="5908782" y="6513630"/>
                </a:cubicBezTo>
                <a:lnTo>
                  <a:pt x="5827432" y="6506155"/>
                </a:lnTo>
                <a:lnTo>
                  <a:pt x="5818169" y="6505897"/>
                </a:lnTo>
                <a:cubicBezTo>
                  <a:pt x="5656134" y="6501940"/>
                  <a:pt x="5476891" y="6500561"/>
                  <a:pt x="5360626" y="6513630"/>
                </a:cubicBezTo>
                <a:cubicBezTo>
                  <a:pt x="5244362" y="6526700"/>
                  <a:pt x="5155294" y="6523407"/>
                  <a:pt x="5082581" y="6518492"/>
                </a:cubicBezTo>
                <a:lnTo>
                  <a:pt x="5011539" y="6513612"/>
                </a:lnTo>
                <a:lnTo>
                  <a:pt x="4978999" y="6513630"/>
                </a:lnTo>
                <a:lnTo>
                  <a:pt x="4947560" y="6512597"/>
                </a:lnTo>
                <a:lnTo>
                  <a:pt x="4902673" y="6513630"/>
                </a:lnTo>
                <a:cubicBezTo>
                  <a:pt x="4851834" y="6520217"/>
                  <a:pt x="4795188" y="6523001"/>
                  <a:pt x="4737076" y="6522747"/>
                </a:cubicBezTo>
                <a:lnTo>
                  <a:pt x="4649328" y="6518160"/>
                </a:lnTo>
                <a:lnTo>
                  <a:pt x="4624935" y="6519597"/>
                </a:lnTo>
                <a:cubicBezTo>
                  <a:pt x="4598495" y="6519851"/>
                  <a:pt x="4566987" y="6518389"/>
                  <a:pt x="4521046" y="6513630"/>
                </a:cubicBezTo>
                <a:lnTo>
                  <a:pt x="4456833" y="6510131"/>
                </a:lnTo>
                <a:lnTo>
                  <a:pt x="4343538" y="6512337"/>
                </a:lnTo>
                <a:cubicBezTo>
                  <a:pt x="4260681" y="6514690"/>
                  <a:pt x="4174545" y="6517475"/>
                  <a:pt x="4104725" y="6513630"/>
                </a:cubicBezTo>
                <a:cubicBezTo>
                  <a:pt x="3965085" y="6505941"/>
                  <a:pt x="3802107" y="6535988"/>
                  <a:pt x="3528815" y="6513630"/>
                </a:cubicBezTo>
                <a:lnTo>
                  <a:pt x="3407613" y="6504978"/>
                </a:lnTo>
                <a:lnTo>
                  <a:pt x="3251268" y="6513630"/>
                </a:lnTo>
                <a:cubicBezTo>
                  <a:pt x="3103602" y="6529652"/>
                  <a:pt x="3004932" y="6519904"/>
                  <a:pt x="2867035" y="6513929"/>
                </a:cubicBezTo>
                <a:lnTo>
                  <a:pt x="2840124" y="6513045"/>
                </a:lnTo>
                <a:lnTo>
                  <a:pt x="2834946" y="6513630"/>
                </a:lnTo>
                <a:cubicBezTo>
                  <a:pt x="2691933" y="6538293"/>
                  <a:pt x="2614008" y="6529004"/>
                  <a:pt x="2502859" y="6520536"/>
                </a:cubicBezTo>
                <a:lnTo>
                  <a:pt x="2442001" y="6517197"/>
                </a:lnTo>
                <a:lnTo>
                  <a:pt x="2438245" y="6517313"/>
                </a:lnTo>
                <a:cubicBezTo>
                  <a:pt x="2401807" y="6517985"/>
                  <a:pt x="2368299" y="6518156"/>
                  <a:pt x="2336678" y="6517988"/>
                </a:cubicBezTo>
                <a:lnTo>
                  <a:pt x="2185932" y="6514754"/>
                </a:lnTo>
                <a:lnTo>
                  <a:pt x="1960620" y="6520062"/>
                </a:lnTo>
                <a:cubicBezTo>
                  <a:pt x="1876521" y="6521810"/>
                  <a:pt x="1788378" y="6523022"/>
                  <a:pt x="1701155" y="6522387"/>
                </a:cubicBezTo>
                <a:lnTo>
                  <a:pt x="1589271" y="6518529"/>
                </a:lnTo>
                <a:lnTo>
                  <a:pt x="1539168" y="6519829"/>
                </a:lnTo>
                <a:cubicBezTo>
                  <a:pt x="1395291" y="6522782"/>
                  <a:pt x="1407110" y="6517174"/>
                  <a:pt x="1287620" y="6513630"/>
                </a:cubicBezTo>
                <a:cubicBezTo>
                  <a:pt x="1168131" y="6510087"/>
                  <a:pt x="1041230" y="6513238"/>
                  <a:pt x="932033" y="6514000"/>
                </a:cubicBezTo>
                <a:lnTo>
                  <a:pt x="918750" y="6513952"/>
                </a:lnTo>
                <a:lnTo>
                  <a:pt x="858917" y="6514806"/>
                </a:lnTo>
                <a:cubicBezTo>
                  <a:pt x="826932" y="6514879"/>
                  <a:pt x="792070" y="6514545"/>
                  <a:pt x="753341" y="6513630"/>
                </a:cubicBezTo>
                <a:cubicBezTo>
                  <a:pt x="443511" y="6506311"/>
                  <a:pt x="354936" y="6524642"/>
                  <a:pt x="17841" y="6513630"/>
                </a:cubicBezTo>
                <a:cubicBezTo>
                  <a:pt x="-956" y="6342673"/>
                  <a:pt x="-10467" y="6012653"/>
                  <a:pt x="17841" y="5799484"/>
                </a:cubicBezTo>
                <a:lnTo>
                  <a:pt x="19845" y="5756408"/>
                </a:lnTo>
                <a:lnTo>
                  <a:pt x="17841" y="5734561"/>
                </a:lnTo>
                <a:cubicBezTo>
                  <a:pt x="13149" y="5695472"/>
                  <a:pt x="12578" y="5648752"/>
                  <a:pt x="13918" y="5598323"/>
                </a:cubicBezTo>
                <a:lnTo>
                  <a:pt x="18180" y="5508699"/>
                </a:lnTo>
                <a:lnTo>
                  <a:pt x="16493" y="5477760"/>
                </a:lnTo>
                <a:cubicBezTo>
                  <a:pt x="8966" y="5369709"/>
                  <a:pt x="1889" y="5260695"/>
                  <a:pt x="17841" y="5150260"/>
                </a:cubicBezTo>
                <a:cubicBezTo>
                  <a:pt x="-3463" y="5038150"/>
                  <a:pt x="-2139" y="4857473"/>
                  <a:pt x="6850" y="4650409"/>
                </a:cubicBezTo>
                <a:lnTo>
                  <a:pt x="14633" y="4498670"/>
                </a:lnTo>
                <a:lnTo>
                  <a:pt x="14494" y="4495758"/>
                </a:lnTo>
                <a:cubicBezTo>
                  <a:pt x="12245" y="4421472"/>
                  <a:pt x="13025" y="4335511"/>
                  <a:pt x="14442" y="4243130"/>
                </a:cubicBezTo>
                <a:lnTo>
                  <a:pt x="16801" y="4091152"/>
                </a:lnTo>
                <a:lnTo>
                  <a:pt x="13537" y="4018512"/>
                </a:lnTo>
                <a:lnTo>
                  <a:pt x="17696" y="3920163"/>
                </a:lnTo>
                <a:lnTo>
                  <a:pt x="17841" y="3851812"/>
                </a:lnTo>
                <a:cubicBezTo>
                  <a:pt x="15571" y="3651484"/>
                  <a:pt x="26219" y="3546077"/>
                  <a:pt x="24551" y="3386181"/>
                </a:cubicBezTo>
                <a:lnTo>
                  <a:pt x="24397" y="3379573"/>
                </a:lnTo>
                <a:lnTo>
                  <a:pt x="22173" y="3327681"/>
                </a:lnTo>
                <a:cubicBezTo>
                  <a:pt x="20895" y="3304536"/>
                  <a:pt x="19446" y="3284181"/>
                  <a:pt x="17841" y="3267510"/>
                </a:cubicBezTo>
                <a:cubicBezTo>
                  <a:pt x="8213" y="3167488"/>
                  <a:pt x="-3113" y="2984082"/>
                  <a:pt x="3931" y="2799801"/>
                </a:cubicBezTo>
                <a:lnTo>
                  <a:pt x="4125" y="2797274"/>
                </a:lnTo>
                <a:lnTo>
                  <a:pt x="3717" y="2776150"/>
                </a:lnTo>
                <a:cubicBezTo>
                  <a:pt x="3237" y="2640023"/>
                  <a:pt x="7465" y="2516197"/>
                  <a:pt x="17841" y="2423520"/>
                </a:cubicBezTo>
                <a:cubicBezTo>
                  <a:pt x="20435" y="2400350"/>
                  <a:pt x="22069" y="2375698"/>
                  <a:pt x="22982" y="2349684"/>
                </a:cubicBezTo>
                <a:lnTo>
                  <a:pt x="23157" y="2331991"/>
                </a:lnTo>
                <a:lnTo>
                  <a:pt x="21648" y="2290240"/>
                </a:lnTo>
                <a:cubicBezTo>
                  <a:pt x="18695" y="2240502"/>
                  <a:pt x="15426" y="2193755"/>
                  <a:pt x="14054" y="2150784"/>
                </a:cubicBezTo>
                <a:lnTo>
                  <a:pt x="17291" y="2050968"/>
                </a:lnTo>
                <a:lnTo>
                  <a:pt x="12351" y="1872365"/>
                </a:lnTo>
                <a:cubicBezTo>
                  <a:pt x="11665" y="1799113"/>
                  <a:pt x="12859" y="1722821"/>
                  <a:pt x="17841" y="1644450"/>
                </a:cubicBezTo>
                <a:lnTo>
                  <a:pt x="21169" y="1569934"/>
                </a:lnTo>
                <a:lnTo>
                  <a:pt x="20488" y="1547698"/>
                </a:lnTo>
                <a:cubicBezTo>
                  <a:pt x="19568" y="1516527"/>
                  <a:pt x="18663" y="1483900"/>
                  <a:pt x="17841" y="1449683"/>
                </a:cubicBezTo>
                <a:cubicBezTo>
                  <a:pt x="11271" y="1175953"/>
                  <a:pt x="1415" y="1152151"/>
                  <a:pt x="17841" y="995226"/>
                </a:cubicBezTo>
                <a:lnTo>
                  <a:pt x="19885" y="968921"/>
                </a:lnTo>
                <a:lnTo>
                  <a:pt x="17841" y="930304"/>
                </a:lnTo>
                <a:cubicBezTo>
                  <a:pt x="7442" y="768208"/>
                  <a:pt x="7865" y="285783"/>
                  <a:pt x="17841" y="21390"/>
                </a:cubicBezTo>
                <a:cubicBezTo>
                  <a:pt x="147136" y="10433"/>
                  <a:pt x="296588" y="9602"/>
                  <a:pt x="440468" y="11925"/>
                </a:cubicBezTo>
                <a:lnTo>
                  <a:pt x="473966" y="12726"/>
                </a:lnTo>
                <a:lnTo>
                  <a:pt x="478805" y="12539"/>
                </a:lnTo>
                <a:lnTo>
                  <a:pt x="484496" y="12977"/>
                </a:lnTo>
                <a:lnTo>
                  <a:pt x="648894" y="16905"/>
                </a:lnTo>
                <a:cubicBezTo>
                  <a:pt x="714833" y="18773"/>
                  <a:pt x="776163" y="20559"/>
                  <a:pt x="829667" y="21390"/>
                </a:cubicBezTo>
                <a:lnTo>
                  <a:pt x="916694" y="22693"/>
                </a:lnTo>
                <a:lnTo>
                  <a:pt x="933747" y="21390"/>
                </a:lnTo>
                <a:cubicBezTo>
                  <a:pt x="1086511" y="12604"/>
                  <a:pt x="1591110" y="15003"/>
                  <a:pt x="1863531" y="21390"/>
                </a:cubicBezTo>
                <a:lnTo>
                  <a:pt x="1920387" y="22646"/>
                </a:lnTo>
                <a:lnTo>
                  <a:pt x="2054705" y="24358"/>
                </a:lnTo>
                <a:cubicBezTo>
                  <a:pt x="2107717" y="24456"/>
                  <a:pt x="2161143" y="23719"/>
                  <a:pt x="2217404" y="21390"/>
                </a:cubicBezTo>
                <a:cubicBezTo>
                  <a:pt x="2442445" y="12073"/>
                  <a:pt x="2732199" y="18194"/>
                  <a:pt x="2911273" y="21390"/>
                </a:cubicBezTo>
                <a:lnTo>
                  <a:pt x="3023675" y="20799"/>
                </a:lnTo>
                <a:lnTo>
                  <a:pt x="3093869" y="15816"/>
                </a:lnTo>
                <a:cubicBezTo>
                  <a:pt x="3182922" y="11551"/>
                  <a:pt x="3301373" y="10993"/>
                  <a:pt x="3429365" y="12165"/>
                </a:cubicBezTo>
                <a:lnTo>
                  <a:pt x="3575555" y="14425"/>
                </a:lnTo>
                <a:lnTo>
                  <a:pt x="3605772" y="13210"/>
                </a:lnTo>
                <a:cubicBezTo>
                  <a:pt x="3774503" y="6974"/>
                  <a:pt x="3960371" y="3465"/>
                  <a:pt x="4063093" y="21390"/>
                </a:cubicBezTo>
                <a:lnTo>
                  <a:pt x="4088792" y="24677"/>
                </a:lnTo>
                <a:lnTo>
                  <a:pt x="4129769" y="25744"/>
                </a:lnTo>
                <a:cubicBezTo>
                  <a:pt x="4269845" y="29597"/>
                  <a:pt x="4297423" y="30995"/>
                  <a:pt x="4403088" y="21390"/>
                </a:cubicBezTo>
                <a:cubicBezTo>
                  <a:pt x="4473592" y="10814"/>
                  <a:pt x="4858406" y="-6032"/>
                  <a:pt x="5096956" y="21390"/>
                </a:cubicBezTo>
                <a:lnTo>
                  <a:pt x="5251798" y="27914"/>
                </a:lnTo>
                <a:lnTo>
                  <a:pt x="5332872" y="21390"/>
                </a:lnTo>
                <a:cubicBezTo>
                  <a:pt x="5422885" y="11295"/>
                  <a:pt x="5502187" y="8863"/>
                  <a:pt x="5576462" y="10240"/>
                </a:cubicBezTo>
                <a:lnTo>
                  <a:pt x="5700011" y="17015"/>
                </a:lnTo>
                <a:lnTo>
                  <a:pt x="5761151" y="15143"/>
                </a:lnTo>
                <a:cubicBezTo>
                  <a:pt x="5846776" y="14123"/>
                  <a:pt x="5935566" y="15403"/>
                  <a:pt x="6026740" y="21390"/>
                </a:cubicBezTo>
                <a:lnTo>
                  <a:pt x="6161088" y="29209"/>
                </a:lnTo>
                <a:lnTo>
                  <a:pt x="6262655" y="21390"/>
                </a:lnTo>
                <a:cubicBezTo>
                  <a:pt x="6405549" y="5694"/>
                  <a:pt x="6517747" y="175"/>
                  <a:pt x="6610089" y="5"/>
                </a:cubicBezTo>
                <a:close/>
              </a:path>
            </a:pathLst>
          </a:custGeom>
        </p:spPr>
      </p:pic>
      <p:sp>
        <p:nvSpPr>
          <p:cNvPr id="3" name="Title 2">
            <a:extLst>
              <a:ext uri="{FF2B5EF4-FFF2-40B4-BE49-F238E27FC236}">
                <a16:creationId xmlns:a16="http://schemas.microsoft.com/office/drawing/2014/main" id="{F701FC4A-6BD7-4463-B04E-AA93E9BAC25F}"/>
              </a:ext>
            </a:extLst>
          </p:cNvPr>
          <p:cNvSpPr>
            <a:spLocks noGrp="1"/>
          </p:cNvSpPr>
          <p:nvPr>
            <p:ph type="title"/>
          </p:nvPr>
        </p:nvSpPr>
        <p:spPr>
          <a:xfrm>
            <a:off x="-383876" y="278861"/>
            <a:ext cx="11708920" cy="1311186"/>
          </a:xfrm>
        </p:spPr>
        <p:txBody>
          <a:bodyPr/>
          <a:lstStyle/>
          <a:p>
            <a:pPr algn="ctr"/>
            <a:r>
              <a:rPr lang="en-US" sz="4500">
                <a:latin typeface="Comic Sans MS"/>
                <a:cs typeface="Arial"/>
              </a:rPr>
              <a:t>Modeled Recovered Population vs. Time</a:t>
            </a:r>
            <a:endParaRPr lang="en-US"/>
          </a:p>
          <a:p>
            <a:endParaRPr lang="en-US"/>
          </a:p>
        </p:txBody>
      </p:sp>
      <p:sp>
        <p:nvSpPr>
          <p:cNvPr id="9" name="TextBox 8">
            <a:extLst>
              <a:ext uri="{FF2B5EF4-FFF2-40B4-BE49-F238E27FC236}">
                <a16:creationId xmlns:a16="http://schemas.microsoft.com/office/drawing/2014/main" id="{AB68FF55-358A-4B07-BE03-499E8783ECB6}"/>
              </a:ext>
            </a:extLst>
          </p:cNvPr>
          <p:cNvSpPr txBox="1"/>
          <p:nvPr/>
        </p:nvSpPr>
        <p:spPr>
          <a:xfrm>
            <a:off x="10420663" y="851941"/>
            <a:ext cx="1818806"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latin typeface="Times New Roman"/>
                <a:cs typeface="Times New Roman"/>
              </a:rPr>
              <a:t>Infection rate β = .01</a:t>
            </a:r>
          </a:p>
          <a:p>
            <a:r>
              <a:rPr lang="en-US" sz="1400">
                <a:latin typeface="Times New Roman"/>
                <a:cs typeface="Times New Roman"/>
              </a:rPr>
              <a:t>Recovery rate γ = .002</a:t>
            </a:r>
          </a:p>
          <a:p>
            <a:r>
              <a:rPr lang="en-US" sz="1400">
                <a:latin typeface="Times New Roman"/>
                <a:cs typeface="Times New Roman"/>
              </a:rPr>
              <a:t># of people = 5000</a:t>
            </a:r>
          </a:p>
        </p:txBody>
      </p:sp>
      <p:sp>
        <p:nvSpPr>
          <p:cNvPr id="4" name="TextBox 3">
            <a:extLst>
              <a:ext uri="{FF2B5EF4-FFF2-40B4-BE49-F238E27FC236}">
                <a16:creationId xmlns:a16="http://schemas.microsoft.com/office/drawing/2014/main" id="{B5FAFA14-095A-44CA-8EB6-5518145AC470}"/>
              </a:ext>
            </a:extLst>
          </p:cNvPr>
          <p:cNvSpPr txBox="1"/>
          <p:nvPr/>
        </p:nvSpPr>
        <p:spPr>
          <a:xfrm>
            <a:off x="10253785" y="6361723"/>
            <a:ext cx="890500" cy="369332"/>
          </a:xfrm>
          <a:prstGeom prst="rect">
            <a:avLst/>
          </a:prstGeom>
          <a:noFill/>
        </p:spPr>
        <p:txBody>
          <a:bodyPr wrap="none" rtlCol="0">
            <a:spAutoFit/>
          </a:bodyPr>
          <a:lstStyle/>
          <a:p>
            <a:r>
              <a:rPr lang="en-US" dirty="0"/>
              <a:t>Chris Trenkov</a:t>
            </a:r>
          </a:p>
        </p:txBody>
      </p:sp>
      <p:pic>
        <p:nvPicPr>
          <p:cNvPr id="5" name="ChrisTrenkov13">
            <a:hlinkClick r:id="" action="ppaction://media"/>
            <a:extLst>
              <a:ext uri="{FF2B5EF4-FFF2-40B4-BE49-F238E27FC236}">
                <a16:creationId xmlns:a16="http://schemas.microsoft.com/office/drawing/2014/main" id="{862C0580-0C5D-4964-8FF2-EA21DEC458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63446" y="1083441"/>
            <a:ext cx="609600" cy="609600"/>
          </a:xfrm>
          <a:prstGeom prst="rect">
            <a:avLst/>
          </a:prstGeom>
        </p:spPr>
      </p:pic>
    </p:spTree>
    <p:extLst>
      <p:ext uri="{BB962C8B-B14F-4D97-AF65-F5344CB8AC3E}">
        <p14:creationId xmlns:p14="http://schemas.microsoft.com/office/powerpoint/2010/main" val="2233797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83CAB7-1814-4D56-A04A-DF7D96C00418}"/>
              </a:ext>
            </a:extLst>
          </p:cNvPr>
          <p:cNvSpPr>
            <a:spLocks noGrp="1"/>
          </p:cNvSpPr>
          <p:nvPr>
            <p:ph type="title"/>
          </p:nvPr>
        </p:nvSpPr>
        <p:spPr>
          <a:xfrm>
            <a:off x="838200" y="365125"/>
            <a:ext cx="10515600" cy="1325563"/>
          </a:xfrm>
        </p:spPr>
        <p:txBody>
          <a:bodyPr>
            <a:normAutofit/>
          </a:bodyPr>
          <a:lstStyle/>
          <a:p>
            <a:r>
              <a:rPr lang="en-US" sz="7200">
                <a:latin typeface="Comic Sans MS"/>
              </a:rPr>
              <a:t>Initial results 2</a:t>
            </a:r>
          </a:p>
        </p:txBody>
      </p:sp>
      <p:sp>
        <p:nvSpPr>
          <p:cNvPr id="15"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C6DF1D9-5E7B-4BDC-8243-4D650517E551}"/>
              </a:ext>
            </a:extLst>
          </p:cNvPr>
          <p:cNvSpPr>
            <a:spLocks noGrp="1"/>
          </p:cNvSpPr>
          <p:nvPr>
            <p:ph idx="1"/>
          </p:nvPr>
        </p:nvSpPr>
        <p:spPr>
          <a:xfrm>
            <a:off x="570470" y="2091973"/>
            <a:ext cx="10515600" cy="4176897"/>
          </a:xfrm>
        </p:spPr>
        <p:txBody>
          <a:bodyPr vert="horz" lIns="91440" tIns="45720" rIns="91440" bIns="45720" rtlCol="0" anchor="t">
            <a:normAutofit/>
          </a:bodyPr>
          <a:lstStyle/>
          <a:p>
            <a:r>
              <a:rPr lang="en-US" dirty="0"/>
              <a:t>Our model also needs to have similar characteristics and dynamics of the SIR differential equations mode. </a:t>
            </a:r>
          </a:p>
          <a:p>
            <a:r>
              <a:rPr lang="en-US" dirty="0"/>
              <a:t>One important characteristic of the SIR model is the ratio between BETA and GAMMA. Aka reproductivity ratio</a:t>
            </a:r>
          </a:p>
          <a:p>
            <a:pPr lvl="1"/>
            <a:r>
              <a:rPr lang="en-US" dirty="0"/>
              <a:t>If this ratio is above 1, the infection will spread to everyone in the population, if it is less than 1 then it dies out quickly leaving some people unaffected.</a:t>
            </a:r>
          </a:p>
          <a:p>
            <a:pPr lvl="1"/>
            <a:endParaRPr lang="en-US" dirty="0"/>
          </a:p>
          <a:p>
            <a:pPr lvl="1"/>
            <a:endParaRPr lang="en-US" dirty="0"/>
          </a:p>
          <a:p>
            <a:pPr lvl="1"/>
            <a:endParaRPr lang="en-US" dirty="0"/>
          </a:p>
          <a:p>
            <a:pPr marL="457200" lvl="1" indent="0">
              <a:buNone/>
            </a:pPr>
            <a:endParaRPr lang="en-US" dirty="0"/>
          </a:p>
          <a:p>
            <a:pPr lvl="1"/>
            <a:endParaRPr lang="en-US" dirty="0"/>
          </a:p>
        </p:txBody>
      </p:sp>
      <p:graphicFrame>
        <p:nvGraphicFramePr>
          <p:cNvPr id="5" name="Table 6">
            <a:extLst>
              <a:ext uri="{FF2B5EF4-FFF2-40B4-BE49-F238E27FC236}">
                <a16:creationId xmlns:a16="http://schemas.microsoft.com/office/drawing/2014/main" id="{723CA698-EE7A-4790-AA7E-808E04292F37}"/>
              </a:ext>
            </a:extLst>
          </p:cNvPr>
          <p:cNvGraphicFramePr>
            <a:graphicFrameLocks noGrp="1"/>
          </p:cNvGraphicFramePr>
          <p:nvPr>
            <p:extLst>
              <p:ext uri="{D42A27DB-BD31-4B8C-83A1-F6EECF244321}">
                <p14:modId xmlns:p14="http://schemas.microsoft.com/office/powerpoint/2010/main" val="4273739998"/>
              </p:ext>
            </p:extLst>
          </p:nvPr>
        </p:nvGraphicFramePr>
        <p:xfrm>
          <a:off x="1119405" y="4126330"/>
          <a:ext cx="8168640" cy="1569719"/>
        </p:xfrm>
        <a:graphic>
          <a:graphicData uri="http://schemas.openxmlformats.org/drawingml/2006/table">
            <a:tbl>
              <a:tblPr firstRow="1" bandRow="1">
                <a:tableStyleId>{5C22544A-7EE6-4342-B048-85BDC9FD1C3A}</a:tableStyleId>
              </a:tblPr>
              <a:tblGrid>
                <a:gridCol w="2042160">
                  <a:extLst>
                    <a:ext uri="{9D8B030D-6E8A-4147-A177-3AD203B41FA5}">
                      <a16:colId xmlns:a16="http://schemas.microsoft.com/office/drawing/2014/main" val="3464785781"/>
                    </a:ext>
                  </a:extLst>
                </a:gridCol>
                <a:gridCol w="2042160">
                  <a:extLst>
                    <a:ext uri="{9D8B030D-6E8A-4147-A177-3AD203B41FA5}">
                      <a16:colId xmlns:a16="http://schemas.microsoft.com/office/drawing/2014/main" val="72164893"/>
                    </a:ext>
                  </a:extLst>
                </a:gridCol>
                <a:gridCol w="2042160">
                  <a:extLst>
                    <a:ext uri="{9D8B030D-6E8A-4147-A177-3AD203B41FA5}">
                      <a16:colId xmlns:a16="http://schemas.microsoft.com/office/drawing/2014/main" val="2134709027"/>
                    </a:ext>
                  </a:extLst>
                </a:gridCol>
                <a:gridCol w="2042160">
                  <a:extLst>
                    <a:ext uri="{9D8B030D-6E8A-4147-A177-3AD203B41FA5}">
                      <a16:colId xmlns:a16="http://schemas.microsoft.com/office/drawing/2014/main" val="2327146455"/>
                    </a:ext>
                  </a:extLst>
                </a:gridCol>
              </a:tblGrid>
              <a:tr h="370840">
                <a:tc>
                  <a:txBody>
                    <a:bodyPr/>
                    <a:lstStyle/>
                    <a:p>
                      <a:r>
                        <a:rPr lang="en-US" sz="1200">
                          <a:latin typeface="Century Schoolbook"/>
                        </a:rPr>
                        <a:t>Ratios</a:t>
                      </a:r>
                    </a:p>
                  </a:txBody>
                  <a:tcPr/>
                </a:tc>
                <a:tc>
                  <a:txBody>
                    <a:bodyPr/>
                    <a:lstStyle/>
                    <a:p>
                      <a:r>
                        <a:rPr lang="en-US" sz="1200">
                          <a:latin typeface="Century Schoolbook"/>
                        </a:rPr>
                        <a:t># People unaffected</a:t>
                      </a:r>
                    </a:p>
                  </a:txBody>
                  <a:tcPr/>
                </a:tc>
                <a:tc>
                  <a:txBody>
                    <a:bodyPr/>
                    <a:lstStyle/>
                    <a:p>
                      <a:r>
                        <a:rPr lang="en-US" sz="1200">
                          <a:latin typeface="Century Schoolbook"/>
                        </a:rPr>
                        <a:t># People affected</a:t>
                      </a:r>
                    </a:p>
                  </a:txBody>
                  <a:tcPr/>
                </a:tc>
                <a:tc>
                  <a:txBody>
                    <a:bodyPr/>
                    <a:lstStyle/>
                    <a:p>
                      <a:r>
                        <a:rPr lang="en-US" sz="1200">
                          <a:latin typeface="Century Schoolbook"/>
                        </a:rPr>
                        <a:t># Time steps for infection to die</a:t>
                      </a:r>
                    </a:p>
                  </a:txBody>
                  <a:tcPr/>
                </a:tc>
                <a:extLst>
                  <a:ext uri="{0D108BD9-81ED-4DB2-BD59-A6C34878D82A}">
                    <a16:rowId xmlns:a16="http://schemas.microsoft.com/office/drawing/2014/main" val="3148938570"/>
                  </a:ext>
                </a:extLst>
              </a:tr>
              <a:tr h="370840">
                <a:tc>
                  <a:txBody>
                    <a:bodyPr/>
                    <a:lstStyle/>
                    <a:p>
                      <a:r>
                        <a:rPr lang="en-US" sz="1200">
                          <a:latin typeface="Century Schoolbook"/>
                        </a:rPr>
                        <a:t>BETA/GAMMA = 0.25 </a:t>
                      </a:r>
                    </a:p>
                  </a:txBody>
                  <a:tcPr/>
                </a:tc>
                <a:tc>
                  <a:txBody>
                    <a:bodyPr/>
                    <a:lstStyle/>
                    <a:p>
                      <a:r>
                        <a:rPr lang="en-US" sz="1200">
                          <a:latin typeface="Century Schoolbook"/>
                        </a:rPr>
                        <a:t>2152.97 </a:t>
                      </a:r>
                      <a:r>
                        <a:rPr lang="en-US" sz="1200" b="0" i="1" u="none" strike="noStrike" noProof="0">
                          <a:latin typeface="Century Schoolbook"/>
                        </a:rPr>
                        <a:t>± 96.41</a:t>
                      </a:r>
                      <a:endParaRPr lang="en-US" sz="1200">
                        <a:latin typeface="Century Schoolbook"/>
                      </a:endParaRPr>
                    </a:p>
                  </a:txBody>
                  <a:tcPr/>
                </a:tc>
                <a:tc>
                  <a:txBody>
                    <a:bodyPr/>
                    <a:lstStyle/>
                    <a:p>
                      <a:r>
                        <a:rPr lang="en-US" sz="1200">
                          <a:latin typeface="Century Schoolbook"/>
                        </a:rPr>
                        <a:t>2857.03 </a:t>
                      </a:r>
                      <a:r>
                        <a:rPr lang="en-US" sz="1200" b="0" i="1" u="none" strike="noStrike" noProof="0">
                          <a:latin typeface="Century Schoolbook"/>
                        </a:rPr>
                        <a:t>± 96.41</a:t>
                      </a:r>
                      <a:endParaRPr lang="en-US" sz="1200" b="0" i="0" u="none" strike="noStrike" noProof="0">
                        <a:latin typeface="Century Schoolbook"/>
                      </a:endParaRPr>
                    </a:p>
                  </a:txBody>
                  <a:tcPr/>
                </a:tc>
                <a:tc>
                  <a:txBody>
                    <a:bodyPr/>
                    <a:lstStyle/>
                    <a:p>
                      <a:r>
                        <a:rPr lang="en-US" sz="1200">
                          <a:latin typeface="Century Schoolbook"/>
                        </a:rPr>
                        <a:t>1006.07 </a:t>
                      </a:r>
                      <a:r>
                        <a:rPr lang="en-US" sz="1200" b="0" i="1" u="none" strike="noStrike" noProof="0">
                          <a:latin typeface="Century Schoolbook"/>
                        </a:rPr>
                        <a:t>± 45.3</a:t>
                      </a:r>
                      <a:endParaRPr lang="en-US" sz="1200">
                        <a:latin typeface="Century Schoolbook"/>
                      </a:endParaRPr>
                    </a:p>
                  </a:txBody>
                  <a:tcPr/>
                </a:tc>
                <a:extLst>
                  <a:ext uri="{0D108BD9-81ED-4DB2-BD59-A6C34878D82A}">
                    <a16:rowId xmlns:a16="http://schemas.microsoft.com/office/drawing/2014/main" val="729807613"/>
                  </a:ext>
                </a:extLst>
              </a:tr>
              <a:tr h="370840">
                <a:tc>
                  <a:txBody>
                    <a:bodyPr/>
                    <a:lstStyle/>
                    <a:p>
                      <a:pPr lvl="0">
                        <a:buNone/>
                      </a:pPr>
                      <a:r>
                        <a:rPr lang="en-US" sz="1200" b="0" i="0" u="none" strike="noStrike" noProof="0">
                          <a:latin typeface="Century Schoolbook"/>
                        </a:rPr>
                        <a:t>BETA/GAMMA = 1.5 </a:t>
                      </a:r>
                      <a:endParaRPr lang="en-US" sz="1200"/>
                    </a:p>
                  </a:txBody>
                  <a:tcPr/>
                </a:tc>
                <a:tc>
                  <a:txBody>
                    <a:bodyPr/>
                    <a:lstStyle/>
                    <a:p>
                      <a:pPr lvl="0">
                        <a:buNone/>
                      </a:pPr>
                      <a:r>
                        <a:rPr lang="en-US" sz="1200" b="0" i="0" u="none" strike="noStrike" noProof="0">
                          <a:latin typeface="Century Schoolbook"/>
                        </a:rPr>
                        <a:t>0.4455 </a:t>
                      </a:r>
                      <a:r>
                        <a:rPr lang="en-US" sz="1200" b="0" i="1" u="none" strike="noStrike" noProof="0">
                          <a:latin typeface="Century Schoolbook"/>
                        </a:rPr>
                        <a:t>± 0.140</a:t>
                      </a:r>
                      <a:endParaRPr lang="en-US" sz="1200"/>
                    </a:p>
                  </a:txBody>
                  <a:tcPr/>
                </a:tc>
                <a:tc>
                  <a:txBody>
                    <a:bodyPr/>
                    <a:lstStyle/>
                    <a:p>
                      <a:pPr lvl="0">
                        <a:buNone/>
                      </a:pPr>
                      <a:r>
                        <a:rPr lang="en-US" sz="1200" b="0" i="0" u="none" strike="noStrike" noProof="0">
                          <a:latin typeface="Century Schoolbook"/>
                        </a:rPr>
                        <a:t>5009.55 </a:t>
                      </a:r>
                      <a:r>
                        <a:rPr lang="en-US" sz="1200" b="0" i="1" u="none" strike="noStrike" noProof="0">
                          <a:latin typeface="Century Schoolbook"/>
                        </a:rPr>
                        <a:t>± 0.140</a:t>
                      </a:r>
                      <a:endParaRPr lang="en-US" sz="1200">
                        <a:latin typeface="Century Schoolbook"/>
                      </a:endParaRPr>
                    </a:p>
                  </a:txBody>
                  <a:tcPr/>
                </a:tc>
                <a:tc>
                  <a:txBody>
                    <a:bodyPr/>
                    <a:lstStyle/>
                    <a:p>
                      <a:pPr lvl="0">
                        <a:buNone/>
                      </a:pPr>
                      <a:r>
                        <a:rPr lang="en-US" sz="1200" b="0" i="1" u="none" strike="noStrike" noProof="0">
                          <a:latin typeface="Century Schoolbook"/>
                        </a:rPr>
                        <a:t>1044.53 ± 23.34</a:t>
                      </a:r>
                      <a:endParaRPr lang="en-US" sz="1200">
                        <a:latin typeface="Century Schoolbook"/>
                      </a:endParaRPr>
                    </a:p>
                  </a:txBody>
                  <a:tcPr/>
                </a:tc>
                <a:extLst>
                  <a:ext uri="{0D108BD9-81ED-4DB2-BD59-A6C34878D82A}">
                    <a16:rowId xmlns:a16="http://schemas.microsoft.com/office/drawing/2014/main" val="2766754184"/>
                  </a:ext>
                </a:extLst>
              </a:tr>
              <a:tr h="370839">
                <a:tc>
                  <a:txBody>
                    <a:bodyPr/>
                    <a:lstStyle/>
                    <a:p>
                      <a:pPr lvl="0">
                        <a:buNone/>
                      </a:pPr>
                      <a:r>
                        <a:rPr lang="en-US" sz="1200" b="0" i="0" u="none" strike="noStrike" noProof="0">
                          <a:latin typeface="Century Schoolbook"/>
                        </a:rPr>
                        <a:t>BETA/GAMMA = 4 </a:t>
                      </a:r>
                      <a:endParaRPr lang="en-US" sz="1200"/>
                    </a:p>
                  </a:txBody>
                  <a:tcPr/>
                </a:tc>
                <a:tc>
                  <a:txBody>
                    <a:bodyPr/>
                    <a:lstStyle/>
                    <a:p>
                      <a:pPr lvl="0">
                        <a:buNone/>
                      </a:pPr>
                      <a:r>
                        <a:rPr lang="en-US" sz="1200" b="0" i="0" u="none" strike="noStrike" noProof="0">
                          <a:latin typeface="Century Schoolbook"/>
                        </a:rPr>
                        <a:t>0 </a:t>
                      </a:r>
                      <a:r>
                        <a:rPr lang="en-US" sz="1200" b="0" i="1" u="none" strike="noStrike" noProof="0">
                          <a:latin typeface="Century Schoolbook"/>
                        </a:rPr>
                        <a:t>± 0</a:t>
                      </a:r>
                      <a:endParaRPr lang="en-US" sz="1200"/>
                    </a:p>
                  </a:txBody>
                  <a:tcPr/>
                </a:tc>
                <a:tc>
                  <a:txBody>
                    <a:bodyPr/>
                    <a:lstStyle/>
                    <a:p>
                      <a:pPr lvl="0">
                        <a:buNone/>
                      </a:pPr>
                      <a:r>
                        <a:rPr lang="en-US" sz="1200" b="0" i="0" u="none" strike="noStrike" noProof="0">
                          <a:latin typeface="Century Schoolbook"/>
                        </a:rPr>
                        <a:t>5010 </a:t>
                      </a:r>
                      <a:r>
                        <a:rPr lang="en-US" sz="1200" b="0" i="1" u="none" strike="noStrike" noProof="0">
                          <a:latin typeface="Century Schoolbook"/>
                        </a:rPr>
                        <a:t>± 0</a:t>
                      </a:r>
                      <a:endParaRPr lang="en-US" sz="1200">
                        <a:latin typeface="Century Schoolbook"/>
                      </a:endParaRPr>
                    </a:p>
                  </a:txBody>
                  <a:tcPr/>
                </a:tc>
                <a:tc>
                  <a:txBody>
                    <a:bodyPr/>
                    <a:lstStyle/>
                    <a:p>
                      <a:pPr lvl="0">
                        <a:buNone/>
                      </a:pPr>
                      <a:r>
                        <a:rPr lang="en-US" sz="1200" b="0" i="1" u="none" strike="noStrike" noProof="0">
                          <a:latin typeface="Century Schoolbook"/>
                        </a:rPr>
                        <a:t>943.5 ± 26.9</a:t>
                      </a:r>
                      <a:endParaRPr lang="en-US" sz="1200">
                        <a:latin typeface="Century Schoolbook"/>
                      </a:endParaRPr>
                    </a:p>
                  </a:txBody>
                  <a:tcPr/>
                </a:tc>
                <a:extLst>
                  <a:ext uri="{0D108BD9-81ED-4DB2-BD59-A6C34878D82A}">
                    <a16:rowId xmlns:a16="http://schemas.microsoft.com/office/drawing/2014/main" val="4152700251"/>
                  </a:ext>
                </a:extLst>
              </a:tr>
            </a:tbl>
          </a:graphicData>
        </a:graphic>
      </p:graphicFrame>
      <p:sp>
        <p:nvSpPr>
          <p:cNvPr id="10" name="TextBox 9">
            <a:extLst>
              <a:ext uri="{FF2B5EF4-FFF2-40B4-BE49-F238E27FC236}">
                <a16:creationId xmlns:a16="http://schemas.microsoft.com/office/drawing/2014/main" id="{4A8CE1D0-0A4C-4AEA-9342-013876AB1880}"/>
              </a:ext>
            </a:extLst>
          </p:cNvPr>
          <p:cNvSpPr txBox="1"/>
          <p:nvPr/>
        </p:nvSpPr>
        <p:spPr>
          <a:xfrm>
            <a:off x="1115332" y="5846989"/>
            <a:ext cx="370690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5010 total individuals (5000 susceptible, 10 infected)</a:t>
            </a:r>
          </a:p>
          <a:p>
            <a:r>
              <a:rPr lang="en-US"/>
              <a:t>100 experiments made</a:t>
            </a:r>
          </a:p>
          <a:p>
            <a:r>
              <a:rPr lang="en-US"/>
              <a:t>95% confidence interval</a:t>
            </a:r>
          </a:p>
        </p:txBody>
      </p:sp>
      <p:pic>
        <p:nvPicPr>
          <p:cNvPr id="4" name="ChrisTrenkov14">
            <a:hlinkClick r:id="" action="ppaction://media"/>
            <a:extLst>
              <a:ext uri="{FF2B5EF4-FFF2-40B4-BE49-F238E27FC236}">
                <a16:creationId xmlns:a16="http://schemas.microsoft.com/office/drawing/2014/main" id="{B94BC860-C166-4C33-A179-501E7234997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620738" y="752046"/>
            <a:ext cx="609600" cy="609600"/>
          </a:xfrm>
          <a:prstGeom prst="rect">
            <a:avLst/>
          </a:prstGeom>
        </p:spPr>
      </p:pic>
      <p:sp>
        <p:nvSpPr>
          <p:cNvPr id="6" name="TextBox 5">
            <a:extLst>
              <a:ext uri="{FF2B5EF4-FFF2-40B4-BE49-F238E27FC236}">
                <a16:creationId xmlns:a16="http://schemas.microsoft.com/office/drawing/2014/main" id="{00D4769E-53D7-4FA8-BB20-B2023F0EA298}"/>
              </a:ext>
            </a:extLst>
          </p:cNvPr>
          <p:cNvSpPr txBox="1"/>
          <p:nvPr/>
        </p:nvSpPr>
        <p:spPr>
          <a:xfrm>
            <a:off x="11174256" y="6359754"/>
            <a:ext cx="890500" cy="369332"/>
          </a:xfrm>
          <a:prstGeom prst="rect">
            <a:avLst/>
          </a:prstGeom>
          <a:noFill/>
        </p:spPr>
        <p:txBody>
          <a:bodyPr wrap="none" rtlCol="0">
            <a:spAutoFit/>
          </a:bodyPr>
          <a:lstStyle/>
          <a:p>
            <a:r>
              <a:rPr lang="en-US" dirty="0"/>
              <a:t>Chris Trenkov</a:t>
            </a:r>
          </a:p>
        </p:txBody>
      </p:sp>
    </p:spTree>
    <p:extLst>
      <p:ext uri="{BB962C8B-B14F-4D97-AF65-F5344CB8AC3E}">
        <p14:creationId xmlns:p14="http://schemas.microsoft.com/office/powerpoint/2010/main" val="27016447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2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desktop computer sitting on top of a desk&#10;&#10;Description generated with high confidence">
            <a:extLst>
              <a:ext uri="{FF2B5EF4-FFF2-40B4-BE49-F238E27FC236}">
                <a16:creationId xmlns:a16="http://schemas.microsoft.com/office/drawing/2014/main" id="{A3ACD1B6-94E6-4B34-AB27-4350B819569B}"/>
              </a:ext>
            </a:extLst>
          </p:cNvPr>
          <p:cNvPicPr>
            <a:picLocks noChangeAspect="1"/>
          </p:cNvPicPr>
          <p:nvPr/>
        </p:nvPicPr>
        <p:blipFill rotWithShape="1">
          <a:blip r:embed="rId4">
            <a:alphaModFix amt="40000"/>
          </a:blip>
          <a:srcRect t="15865" b="46588"/>
          <a:stretch/>
        </p:blipFill>
        <p:spPr>
          <a:xfrm>
            <a:off x="20" y="10"/>
            <a:ext cx="12191979" cy="6857990"/>
          </a:xfrm>
          <a:prstGeom prst="rect">
            <a:avLst/>
          </a:prstGeom>
        </p:spPr>
      </p:pic>
      <p:sp>
        <p:nvSpPr>
          <p:cNvPr id="2" name="Title 1">
            <a:extLst>
              <a:ext uri="{FF2B5EF4-FFF2-40B4-BE49-F238E27FC236}">
                <a16:creationId xmlns:a16="http://schemas.microsoft.com/office/drawing/2014/main" id="{F10F489C-2A2C-4666-9E29-58712626FE59}"/>
              </a:ext>
            </a:extLst>
          </p:cNvPr>
          <p:cNvSpPr>
            <a:spLocks noGrp="1"/>
          </p:cNvSpPr>
          <p:nvPr>
            <p:ph type="title"/>
          </p:nvPr>
        </p:nvSpPr>
        <p:spPr>
          <a:xfrm>
            <a:off x="838200" y="678276"/>
            <a:ext cx="10515600" cy="1325563"/>
          </a:xfrm>
        </p:spPr>
        <p:txBody>
          <a:bodyPr>
            <a:normAutofit fontScale="90000"/>
          </a:bodyPr>
          <a:lstStyle/>
          <a:p>
            <a:pPr>
              <a:lnSpc>
                <a:spcPct val="90000"/>
              </a:lnSpc>
            </a:pPr>
            <a:r>
              <a:rPr lang="en-US" sz="3500" b="1">
                <a:latin typeface="Comic Sans MS"/>
                <a:ea typeface="+mj-lt"/>
                <a:cs typeface="+mj-lt"/>
              </a:rPr>
              <a:t>What do we expect to answer</a:t>
            </a:r>
            <a:endParaRPr lang="en-US" sz="3500">
              <a:latin typeface="Comic Sans MS"/>
              <a:cs typeface="Segoe UI Light"/>
            </a:endParaRPr>
          </a:p>
          <a:p>
            <a:pPr>
              <a:lnSpc>
                <a:spcPct val="90000"/>
              </a:lnSpc>
            </a:pPr>
            <a:br>
              <a:rPr lang="en-US" sz="2900"/>
            </a:br>
            <a:endParaRPr lang="en-US" sz="2900">
              <a:latin typeface="Segoe UI Light"/>
              <a:cs typeface="Segoe UI Light"/>
            </a:endParaRPr>
          </a:p>
        </p:txBody>
      </p:sp>
      <p:sp>
        <p:nvSpPr>
          <p:cNvPr id="17"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2E9BA05-E07F-4DFE-9999-FE0A032284F9}"/>
              </a:ext>
            </a:extLst>
          </p:cNvPr>
          <p:cNvSpPr>
            <a:spLocks noGrp="1"/>
          </p:cNvSpPr>
          <p:nvPr>
            <p:ph idx="1"/>
          </p:nvPr>
        </p:nvSpPr>
        <p:spPr>
          <a:xfrm>
            <a:off x="838200" y="2004446"/>
            <a:ext cx="10515600" cy="4176897"/>
          </a:xfrm>
        </p:spPr>
        <p:txBody>
          <a:bodyPr vert="horz" lIns="91440" tIns="45720" rIns="91440" bIns="45720" rtlCol="0" anchor="t">
            <a:normAutofit lnSpcReduction="10000"/>
          </a:bodyPr>
          <a:lstStyle/>
          <a:p>
            <a:r>
              <a:rPr lang="en-US" sz="3600" dirty="0"/>
              <a:t>We plan to simulate many different hypothetical strategies to mitigate infection spread.</a:t>
            </a:r>
          </a:p>
          <a:p>
            <a:pPr lvl="1"/>
            <a:r>
              <a:rPr lang="en-US" sz="3200" dirty="0"/>
              <a:t>We plan to both simulate and compare full 100% isolation of communities vs 99% isolation of communities.</a:t>
            </a:r>
          </a:p>
          <a:p>
            <a:pPr lvl="1"/>
            <a:r>
              <a:rPr lang="en-US" sz="3200" dirty="0"/>
              <a:t>We plan to simulate strategies to isolate only the detected sick</a:t>
            </a:r>
          </a:p>
          <a:p>
            <a:pPr lvl="1"/>
            <a:r>
              <a:rPr lang="en-US" sz="3200" dirty="0"/>
              <a:t>And are exploring other less popular strategies</a:t>
            </a:r>
          </a:p>
          <a:p>
            <a:r>
              <a:rPr lang="en-US" sz="3600" dirty="0"/>
              <a:t>Hopefully we can expect to answer the viability for many of these strategies and identify what makes a strategy successful </a:t>
            </a:r>
          </a:p>
          <a:p>
            <a:pPr lvl="1"/>
            <a:endParaRPr lang="en-US" sz="3200" dirty="0"/>
          </a:p>
          <a:p>
            <a:endParaRPr lang="en-US" sz="3600" dirty="0"/>
          </a:p>
          <a:p>
            <a:endParaRPr lang="en-US" sz="3600" dirty="0"/>
          </a:p>
          <a:p>
            <a:endParaRPr lang="en-US" sz="3600" dirty="0"/>
          </a:p>
        </p:txBody>
      </p:sp>
      <p:pic>
        <p:nvPicPr>
          <p:cNvPr id="5" name="Adwait_slide-15">
            <a:hlinkClick r:id="" action="ppaction://media"/>
            <a:extLst>
              <a:ext uri="{FF2B5EF4-FFF2-40B4-BE49-F238E27FC236}">
                <a16:creationId xmlns:a16="http://schemas.microsoft.com/office/drawing/2014/main" id="{8A14107C-DD8D-4D60-A1B5-B16CD5C8DB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70563" y="1449388"/>
            <a:ext cx="609600" cy="609600"/>
          </a:xfrm>
          <a:prstGeom prst="rect">
            <a:avLst/>
          </a:prstGeom>
        </p:spPr>
      </p:pic>
      <p:sp>
        <p:nvSpPr>
          <p:cNvPr id="6" name="TextBox 5">
            <a:extLst>
              <a:ext uri="{FF2B5EF4-FFF2-40B4-BE49-F238E27FC236}">
                <a16:creationId xmlns:a16="http://schemas.microsoft.com/office/drawing/2014/main" id="{2F9F148E-2884-487B-B03C-64C453A9B333}"/>
              </a:ext>
            </a:extLst>
          </p:cNvPr>
          <p:cNvSpPr txBox="1"/>
          <p:nvPr/>
        </p:nvSpPr>
        <p:spPr>
          <a:xfrm>
            <a:off x="9634330" y="6181343"/>
            <a:ext cx="1878078" cy="646331"/>
          </a:xfrm>
          <a:prstGeom prst="rect">
            <a:avLst/>
          </a:prstGeom>
          <a:noFill/>
        </p:spPr>
        <p:txBody>
          <a:bodyPr wrap="none" rtlCol="0">
            <a:spAutoFit/>
          </a:bodyPr>
          <a:lstStyle/>
          <a:p>
            <a:r>
              <a:rPr lang="en-US" dirty="0" err="1">
                <a:latin typeface="Calibri" panose="020F0502020204030204" pitchFamily="34" charset="0"/>
                <a:cs typeface="Calibri" panose="020F0502020204030204" pitchFamily="34" charset="0"/>
              </a:rPr>
              <a:t>Adwait</a:t>
            </a:r>
            <a:r>
              <a:rPr lang="en-US" dirty="0">
                <a:latin typeface="Calibri" panose="020F0502020204030204" pitchFamily="34" charset="0"/>
                <a:cs typeface="Calibri" panose="020F0502020204030204" pitchFamily="34" charset="0"/>
              </a:rPr>
              <a:t> Srivastava </a:t>
            </a: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25833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38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10">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A picture containing person, indoor, computer, monitor&#10;&#10;Description generated with very high confidence">
            <a:extLst>
              <a:ext uri="{FF2B5EF4-FFF2-40B4-BE49-F238E27FC236}">
                <a16:creationId xmlns:a16="http://schemas.microsoft.com/office/drawing/2014/main" id="{4105AB18-4864-4638-AA8A-A49EF1765873}"/>
              </a:ext>
            </a:extLst>
          </p:cNvPr>
          <p:cNvPicPr>
            <a:picLocks noChangeAspect="1"/>
          </p:cNvPicPr>
          <p:nvPr/>
        </p:nvPicPr>
        <p:blipFill rotWithShape="1">
          <a:blip r:embed="rId4">
            <a:alphaModFix amt="40000"/>
          </a:blip>
          <a:srcRect b="7787"/>
          <a:stretch/>
        </p:blipFill>
        <p:spPr>
          <a:xfrm>
            <a:off x="20" y="10"/>
            <a:ext cx="12191979" cy="6857990"/>
          </a:xfrm>
          <a:prstGeom prst="rect">
            <a:avLst/>
          </a:prstGeom>
        </p:spPr>
      </p:pic>
      <p:sp>
        <p:nvSpPr>
          <p:cNvPr id="2" name="Title 1">
            <a:extLst>
              <a:ext uri="{FF2B5EF4-FFF2-40B4-BE49-F238E27FC236}">
                <a16:creationId xmlns:a16="http://schemas.microsoft.com/office/drawing/2014/main" id="{71B8E15E-3754-442E-A873-9B566D19B03F}"/>
              </a:ext>
            </a:extLst>
          </p:cNvPr>
          <p:cNvSpPr>
            <a:spLocks noGrp="1"/>
          </p:cNvSpPr>
          <p:nvPr>
            <p:ph type="title"/>
          </p:nvPr>
        </p:nvSpPr>
        <p:spPr>
          <a:xfrm>
            <a:off x="838200" y="365125"/>
            <a:ext cx="10515600" cy="1325563"/>
          </a:xfrm>
        </p:spPr>
        <p:txBody>
          <a:bodyPr>
            <a:normAutofit/>
          </a:bodyPr>
          <a:lstStyle/>
          <a:p>
            <a:r>
              <a:rPr lang="en-US" sz="7200">
                <a:latin typeface="Calibri"/>
                <a:cs typeface="Calibri"/>
              </a:rPr>
              <a:t>Road Blocks</a:t>
            </a:r>
          </a:p>
        </p:txBody>
      </p:sp>
      <p:sp>
        <p:nvSpPr>
          <p:cNvPr id="12"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A639E6-C8A2-4D52-815D-5B4461544A91}"/>
              </a:ext>
            </a:extLst>
          </p:cNvPr>
          <p:cNvSpPr>
            <a:spLocks noGrp="1"/>
          </p:cNvSpPr>
          <p:nvPr>
            <p:ph idx="1"/>
          </p:nvPr>
        </p:nvSpPr>
        <p:spPr>
          <a:xfrm>
            <a:off x="838200" y="2004446"/>
            <a:ext cx="10515600" cy="4176897"/>
          </a:xfrm>
        </p:spPr>
        <p:txBody>
          <a:bodyPr vert="horz" lIns="91440" tIns="45720" rIns="91440" bIns="45720" rtlCol="0">
            <a:normAutofit/>
          </a:bodyPr>
          <a:lstStyle/>
          <a:p>
            <a:pPr>
              <a:lnSpc>
                <a:spcPct val="100000"/>
              </a:lnSpc>
            </a:pPr>
            <a:r>
              <a:rPr lang="en-US" dirty="0">
                <a:latin typeface="Calibri"/>
                <a:cs typeface="Calibri"/>
              </a:rPr>
              <a:t>One roadblock we overcame was performance</a:t>
            </a:r>
            <a:endParaRPr lang="en-US" dirty="0"/>
          </a:p>
          <a:p>
            <a:pPr lvl="1">
              <a:lnSpc>
                <a:spcPct val="100000"/>
              </a:lnSpc>
            </a:pPr>
            <a:r>
              <a:rPr lang="en-US" dirty="0">
                <a:latin typeface="Calibri"/>
                <a:cs typeface="Calibri"/>
              </a:rPr>
              <a:t>If we wanted to simulate 5000 people interacting with each other by proximity it would be 5000*4999 (24,995,000) expensive conditional tests every timestep. Unfeasible.</a:t>
            </a:r>
          </a:p>
          <a:p>
            <a:pPr lvl="1">
              <a:lnSpc>
                <a:spcPct val="100000"/>
              </a:lnSpc>
            </a:pPr>
            <a:r>
              <a:rPr lang="en-US" dirty="0">
                <a:latin typeface="Calibri"/>
                <a:cs typeface="Calibri"/>
              </a:rPr>
              <a:t>A spatially partitioned data structure was implemented. Entities be partitioned based on their position. Entities will only sample other entities in neighboring partition lists. </a:t>
            </a:r>
          </a:p>
          <a:p>
            <a:pPr lvl="1">
              <a:lnSpc>
                <a:spcPct val="100000"/>
              </a:lnSpc>
            </a:pPr>
            <a:r>
              <a:rPr lang="en-US" dirty="0">
                <a:latin typeface="Calibri"/>
                <a:cs typeface="Calibri"/>
              </a:rPr>
              <a:t>With carefully chosen </a:t>
            </a:r>
            <a:r>
              <a:rPr lang="en-US" dirty="0">
                <a:latin typeface="Calibri"/>
                <a:ea typeface="+mn-lt"/>
                <a:cs typeface="Calibri"/>
              </a:rPr>
              <a:t>partition </a:t>
            </a:r>
            <a:r>
              <a:rPr lang="en-US" dirty="0">
                <a:latin typeface="Calibri"/>
                <a:cs typeface="Calibri"/>
              </a:rPr>
              <a:t>sizes this would greatly reduce the number of comparisons needed to be made. </a:t>
            </a:r>
            <a:endParaRPr lang="en-US" dirty="0">
              <a:latin typeface="The Hand"/>
              <a:cs typeface="Calibri"/>
            </a:endParaRPr>
          </a:p>
          <a:p>
            <a:pPr lvl="2">
              <a:lnSpc>
                <a:spcPct val="100000"/>
              </a:lnSpc>
            </a:pPr>
            <a:r>
              <a:rPr lang="en-US" dirty="0">
                <a:latin typeface="Calibri"/>
                <a:cs typeface="Calibri"/>
              </a:rPr>
              <a:t>This data structure has no effect on the simulation results itself </a:t>
            </a:r>
            <a:endParaRPr lang="en-US" dirty="0"/>
          </a:p>
        </p:txBody>
      </p:sp>
      <p:pic>
        <p:nvPicPr>
          <p:cNvPr id="4" name="Adwait_Slide_16">
            <a:hlinkClick r:id="" action="ppaction://media"/>
            <a:extLst>
              <a:ext uri="{FF2B5EF4-FFF2-40B4-BE49-F238E27FC236}">
                <a16:creationId xmlns:a16="http://schemas.microsoft.com/office/drawing/2014/main" id="{D5C80777-EB49-47FB-A505-66E5F0ECBB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751638" y="1250950"/>
            <a:ext cx="609600" cy="609600"/>
          </a:xfrm>
          <a:prstGeom prst="rect">
            <a:avLst/>
          </a:prstGeom>
        </p:spPr>
      </p:pic>
      <p:sp>
        <p:nvSpPr>
          <p:cNvPr id="8" name="TextBox 7">
            <a:extLst>
              <a:ext uri="{FF2B5EF4-FFF2-40B4-BE49-F238E27FC236}">
                <a16:creationId xmlns:a16="http://schemas.microsoft.com/office/drawing/2014/main" id="{157413E6-8F05-4D69-9220-35A0B089030A}"/>
              </a:ext>
            </a:extLst>
          </p:cNvPr>
          <p:cNvSpPr txBox="1"/>
          <p:nvPr/>
        </p:nvSpPr>
        <p:spPr>
          <a:xfrm>
            <a:off x="9634330" y="6181343"/>
            <a:ext cx="1878078" cy="646331"/>
          </a:xfrm>
          <a:prstGeom prst="rect">
            <a:avLst/>
          </a:prstGeom>
          <a:noFill/>
        </p:spPr>
        <p:txBody>
          <a:bodyPr wrap="none" rtlCol="0">
            <a:spAutoFit/>
          </a:bodyPr>
          <a:lstStyle/>
          <a:p>
            <a:r>
              <a:rPr lang="en-US" dirty="0" err="1">
                <a:latin typeface="Calibri" panose="020F0502020204030204" pitchFamily="34" charset="0"/>
                <a:cs typeface="Calibri" panose="020F0502020204030204" pitchFamily="34" charset="0"/>
              </a:rPr>
              <a:t>Adwait</a:t>
            </a:r>
            <a:r>
              <a:rPr lang="en-US" dirty="0">
                <a:latin typeface="Calibri" panose="020F0502020204030204" pitchFamily="34" charset="0"/>
                <a:cs typeface="Calibri" panose="020F0502020204030204" pitchFamily="34" charset="0"/>
              </a:rPr>
              <a:t> Srivastava </a:t>
            </a: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7643054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78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A picture containing person, indoor, computer, monitor&#10;&#10;Description generated with very high confidence">
            <a:extLst>
              <a:ext uri="{FF2B5EF4-FFF2-40B4-BE49-F238E27FC236}">
                <a16:creationId xmlns:a16="http://schemas.microsoft.com/office/drawing/2014/main" id="{3397EA9D-6FDE-4130-A9CC-51FE1D039531}"/>
              </a:ext>
            </a:extLst>
          </p:cNvPr>
          <p:cNvPicPr>
            <a:picLocks noChangeAspect="1"/>
          </p:cNvPicPr>
          <p:nvPr/>
        </p:nvPicPr>
        <p:blipFill rotWithShape="1">
          <a:blip r:embed="rId2">
            <a:alphaModFix amt="40000"/>
          </a:blip>
          <a:srcRect b="7787"/>
          <a:stretch/>
        </p:blipFill>
        <p:spPr>
          <a:xfrm>
            <a:off x="20" y="10"/>
            <a:ext cx="12191979" cy="6857990"/>
          </a:xfrm>
          <a:prstGeom prst="rect">
            <a:avLst/>
          </a:prstGeom>
        </p:spPr>
      </p:pic>
      <p:sp>
        <p:nvSpPr>
          <p:cNvPr id="2" name="Title 1">
            <a:extLst>
              <a:ext uri="{FF2B5EF4-FFF2-40B4-BE49-F238E27FC236}">
                <a16:creationId xmlns:a16="http://schemas.microsoft.com/office/drawing/2014/main" id="{71B8E15E-3754-442E-A873-9B566D19B03F}"/>
              </a:ext>
            </a:extLst>
          </p:cNvPr>
          <p:cNvSpPr>
            <a:spLocks noGrp="1"/>
          </p:cNvSpPr>
          <p:nvPr>
            <p:ph type="title"/>
          </p:nvPr>
        </p:nvSpPr>
        <p:spPr>
          <a:xfrm>
            <a:off x="838200" y="365125"/>
            <a:ext cx="10515600" cy="1325563"/>
          </a:xfrm>
        </p:spPr>
        <p:txBody>
          <a:bodyPr>
            <a:normAutofit/>
          </a:bodyPr>
          <a:lstStyle/>
          <a:p>
            <a:r>
              <a:rPr lang="en-US" sz="7200">
                <a:latin typeface="Calibri"/>
                <a:cs typeface="Calibri"/>
              </a:rPr>
              <a:t>Road Blocks</a:t>
            </a:r>
          </a:p>
        </p:txBody>
      </p:sp>
      <p:sp>
        <p:nvSpPr>
          <p:cNvPr id="13"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A639E6-C8A2-4D52-815D-5B4461544A91}"/>
              </a:ext>
            </a:extLst>
          </p:cNvPr>
          <p:cNvSpPr>
            <a:spLocks noGrp="1"/>
          </p:cNvSpPr>
          <p:nvPr>
            <p:ph idx="1"/>
          </p:nvPr>
        </p:nvSpPr>
        <p:spPr>
          <a:xfrm>
            <a:off x="838200" y="2004446"/>
            <a:ext cx="10515600" cy="4176897"/>
          </a:xfrm>
        </p:spPr>
        <p:txBody>
          <a:bodyPr vert="horz" lIns="91440" tIns="45720" rIns="91440" bIns="45720" rtlCol="0" anchor="t">
            <a:normAutofit/>
          </a:bodyPr>
          <a:lstStyle/>
          <a:p>
            <a:endParaRPr lang="en-US">
              <a:latin typeface="Calibri"/>
              <a:cs typeface="Calibri"/>
            </a:endParaRPr>
          </a:p>
          <a:p>
            <a:r>
              <a:rPr lang="en-US">
                <a:latin typeface="Calibri"/>
                <a:cs typeface="Calibri"/>
              </a:rPr>
              <a:t>One roadblock we overcame was performance</a:t>
            </a:r>
            <a:endParaRPr lang="en-US"/>
          </a:p>
          <a:p>
            <a:pPr lvl="1"/>
            <a:r>
              <a:rPr lang="en-US">
                <a:latin typeface="Calibri"/>
                <a:cs typeface="Calibri"/>
              </a:rPr>
              <a:t>If we wanted to simulate 5000 people interacting with each other by proximity it would be (5000*4999) conditional tests every timestep. Unfeasible.</a:t>
            </a:r>
          </a:p>
          <a:p>
            <a:pPr lvl="1"/>
            <a:r>
              <a:rPr lang="en-US">
                <a:latin typeface="Calibri"/>
                <a:cs typeface="Calibri"/>
              </a:rPr>
              <a:t>A spatially partitioned data structure was implemented. Entities would only sample other entities in neighboring partition lists. </a:t>
            </a:r>
          </a:p>
        </p:txBody>
      </p:sp>
    </p:spTree>
    <p:extLst>
      <p:ext uri="{BB962C8B-B14F-4D97-AF65-F5344CB8AC3E}">
        <p14:creationId xmlns:p14="http://schemas.microsoft.com/office/powerpoint/2010/main" val="2475734326"/>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clothing, dark, looking, man&#10;&#10;Description generated with very high confidence">
            <a:extLst>
              <a:ext uri="{FF2B5EF4-FFF2-40B4-BE49-F238E27FC236}">
                <a16:creationId xmlns:a16="http://schemas.microsoft.com/office/drawing/2014/main" id="{8F49048A-2B22-47B4-AB27-DC266E6B5C68}"/>
              </a:ext>
            </a:extLst>
          </p:cNvPr>
          <p:cNvPicPr>
            <a:picLocks noChangeAspect="1"/>
          </p:cNvPicPr>
          <p:nvPr/>
        </p:nvPicPr>
        <p:blipFill rotWithShape="1">
          <a:blip r:embed="rId4">
            <a:alphaModFix amt="40000"/>
          </a:blip>
          <a:srcRect t="10404" b="5327"/>
          <a:stretch/>
        </p:blipFill>
        <p:spPr>
          <a:xfrm>
            <a:off x="20" y="10"/>
            <a:ext cx="12191979" cy="6857990"/>
          </a:xfrm>
          <a:prstGeom prst="rect">
            <a:avLst/>
          </a:prstGeom>
        </p:spPr>
      </p:pic>
      <p:sp>
        <p:nvSpPr>
          <p:cNvPr id="2" name="Title 1">
            <a:extLst>
              <a:ext uri="{FF2B5EF4-FFF2-40B4-BE49-F238E27FC236}">
                <a16:creationId xmlns:a16="http://schemas.microsoft.com/office/drawing/2014/main" id="{71B8E15E-3754-442E-A873-9B566D19B03F}"/>
              </a:ext>
            </a:extLst>
          </p:cNvPr>
          <p:cNvSpPr>
            <a:spLocks noGrp="1"/>
          </p:cNvSpPr>
          <p:nvPr>
            <p:ph type="title"/>
          </p:nvPr>
        </p:nvSpPr>
        <p:spPr>
          <a:xfrm>
            <a:off x="838200" y="365125"/>
            <a:ext cx="10515600" cy="1325563"/>
          </a:xfrm>
        </p:spPr>
        <p:txBody>
          <a:bodyPr>
            <a:normAutofit/>
          </a:bodyPr>
          <a:lstStyle/>
          <a:p>
            <a:r>
              <a:rPr lang="en-US" sz="7200">
                <a:latin typeface="Calibri"/>
                <a:cs typeface="Calibri"/>
              </a:rPr>
              <a:t>Road Blocks</a:t>
            </a:r>
          </a:p>
        </p:txBody>
      </p:sp>
      <p:sp>
        <p:nvSpPr>
          <p:cNvPr id="11"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A639E6-C8A2-4D52-815D-5B4461544A91}"/>
              </a:ext>
            </a:extLst>
          </p:cNvPr>
          <p:cNvSpPr>
            <a:spLocks noGrp="1"/>
          </p:cNvSpPr>
          <p:nvPr>
            <p:ph idx="1"/>
          </p:nvPr>
        </p:nvSpPr>
        <p:spPr>
          <a:xfrm>
            <a:off x="838200" y="2004446"/>
            <a:ext cx="10515600" cy="4176897"/>
          </a:xfrm>
        </p:spPr>
        <p:txBody>
          <a:bodyPr vert="horz" lIns="91440" tIns="45720" rIns="91440" bIns="45720" rtlCol="0" anchor="t">
            <a:normAutofit/>
          </a:bodyPr>
          <a:lstStyle/>
          <a:p>
            <a:r>
              <a:rPr lang="en-US">
                <a:latin typeface="Calibri"/>
                <a:cs typeface="Calibri"/>
              </a:rPr>
              <a:t>Another problem we continue to face is handling large amounts of output data</a:t>
            </a:r>
          </a:p>
          <a:p>
            <a:pPr lvl="1"/>
            <a:r>
              <a:rPr lang="en-US">
                <a:latin typeface="Calibri"/>
                <a:cs typeface="Calibri"/>
              </a:rPr>
              <a:t>Our model produces lots of data,</a:t>
            </a:r>
          </a:p>
          <a:p>
            <a:pPr lvl="1"/>
            <a:r>
              <a:rPr lang="en-US">
                <a:latin typeface="Calibri"/>
                <a:cs typeface="Calibri"/>
              </a:rPr>
              <a:t>We need to understand what output data is relevant for the conclusions we want to make</a:t>
            </a:r>
          </a:p>
          <a:p>
            <a:pPr lvl="1"/>
            <a:r>
              <a:rPr lang="en-US">
                <a:latin typeface="Calibri"/>
                <a:cs typeface="Calibri"/>
              </a:rPr>
              <a:t>Visualizing data has also been a bottle neck for performing analysis </a:t>
            </a:r>
          </a:p>
          <a:p>
            <a:pPr lvl="1"/>
            <a:r>
              <a:rPr lang="en-US">
                <a:latin typeface="Calibri"/>
                <a:cs typeface="Calibri"/>
              </a:rPr>
              <a:t>We expect to get more </a:t>
            </a:r>
            <a:r>
              <a:rPr lang="en-US">
                <a:latin typeface="Calibri"/>
                <a:ea typeface="+mn-lt"/>
                <a:cs typeface="+mn-lt"/>
              </a:rPr>
              <a:t>familiar with </a:t>
            </a:r>
            <a:r>
              <a:rPr lang="en-US">
                <a:latin typeface="Calibri"/>
                <a:ea typeface="+mn-lt"/>
                <a:cs typeface="Calibri"/>
              </a:rPr>
              <a:t>python</a:t>
            </a:r>
            <a:r>
              <a:rPr lang="en-US">
                <a:latin typeface="Calibri"/>
                <a:cs typeface="Calibri"/>
              </a:rPr>
              <a:t> and MATLAB to perform our data </a:t>
            </a:r>
            <a:r>
              <a:rPr lang="en-US">
                <a:latin typeface="Calibri"/>
                <a:ea typeface="+mn-lt"/>
                <a:cs typeface="+mn-lt"/>
              </a:rPr>
              <a:t>analysis</a:t>
            </a:r>
            <a:endParaRPr lang="en-US">
              <a:latin typeface="Calibri"/>
              <a:cs typeface="Calibri"/>
            </a:endParaRPr>
          </a:p>
        </p:txBody>
      </p:sp>
      <p:pic>
        <p:nvPicPr>
          <p:cNvPr id="5" name="Slide_18">
            <a:hlinkClick r:id="" action="ppaction://media"/>
            <a:extLst>
              <a:ext uri="{FF2B5EF4-FFF2-40B4-BE49-F238E27FC236}">
                <a16:creationId xmlns:a16="http://schemas.microsoft.com/office/drawing/2014/main" id="{E7534527-2305-408C-822F-74B24828F9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763992" y="596301"/>
            <a:ext cx="609600" cy="609600"/>
          </a:xfrm>
          <a:prstGeom prst="rect">
            <a:avLst/>
          </a:prstGeom>
        </p:spPr>
      </p:pic>
      <p:sp>
        <p:nvSpPr>
          <p:cNvPr id="6" name="TextBox 5">
            <a:extLst>
              <a:ext uri="{FF2B5EF4-FFF2-40B4-BE49-F238E27FC236}">
                <a16:creationId xmlns:a16="http://schemas.microsoft.com/office/drawing/2014/main" id="{09A50D83-A616-4BD4-9847-6645879B7CB8}"/>
              </a:ext>
            </a:extLst>
          </p:cNvPr>
          <p:cNvSpPr txBox="1"/>
          <p:nvPr/>
        </p:nvSpPr>
        <p:spPr>
          <a:xfrm>
            <a:off x="7991061" y="5936974"/>
            <a:ext cx="2610678" cy="646331"/>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Ahmed  </a:t>
            </a:r>
            <a:r>
              <a:rPr lang="en-US" dirty="0" err="1">
                <a:latin typeface="Calibri" panose="020F0502020204030204" pitchFamily="34" charset="0"/>
                <a:cs typeface="Calibri" panose="020F0502020204030204" pitchFamily="34" charset="0"/>
              </a:rPr>
              <a:t>Abdulwahab</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2194664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95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4">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A picture containing outdoor, orange, bed, small&#10;&#10;Description generated with very high confidence">
            <a:extLst>
              <a:ext uri="{FF2B5EF4-FFF2-40B4-BE49-F238E27FC236}">
                <a16:creationId xmlns:a16="http://schemas.microsoft.com/office/drawing/2014/main" id="{E51B919D-79BA-4302-A70A-F7C8154798D8}"/>
              </a:ext>
            </a:extLst>
          </p:cNvPr>
          <p:cNvPicPr>
            <a:picLocks noChangeAspect="1"/>
          </p:cNvPicPr>
          <p:nvPr/>
        </p:nvPicPr>
        <p:blipFill rotWithShape="1">
          <a:blip r:embed="rId4">
            <a:alphaModFix amt="40000"/>
          </a:blip>
          <a:srcRect t="25797" b="36656"/>
          <a:stretch/>
        </p:blipFill>
        <p:spPr>
          <a:xfrm>
            <a:off x="20" y="10"/>
            <a:ext cx="12191979" cy="6857990"/>
          </a:xfrm>
          <a:prstGeom prst="rect">
            <a:avLst/>
          </a:prstGeom>
        </p:spPr>
      </p:pic>
      <p:sp>
        <p:nvSpPr>
          <p:cNvPr id="2" name="Title 1">
            <a:extLst>
              <a:ext uri="{FF2B5EF4-FFF2-40B4-BE49-F238E27FC236}">
                <a16:creationId xmlns:a16="http://schemas.microsoft.com/office/drawing/2014/main" id="{A26B71B0-DDBA-4C3D-BE15-5B1DC2D38F5F}"/>
              </a:ext>
            </a:extLst>
          </p:cNvPr>
          <p:cNvSpPr>
            <a:spLocks noGrp="1"/>
          </p:cNvSpPr>
          <p:nvPr>
            <p:ph type="title"/>
          </p:nvPr>
        </p:nvSpPr>
        <p:spPr>
          <a:xfrm>
            <a:off x="838200" y="365125"/>
            <a:ext cx="10515600" cy="1325563"/>
          </a:xfrm>
        </p:spPr>
        <p:txBody>
          <a:bodyPr>
            <a:normAutofit fontScale="90000"/>
          </a:bodyPr>
          <a:lstStyle/>
          <a:p>
            <a:pPr>
              <a:lnSpc>
                <a:spcPct val="90000"/>
              </a:lnSpc>
            </a:pPr>
            <a:br>
              <a:rPr lang="en-US" sz="4500" b="1">
                <a:latin typeface="Comic Sans MS"/>
                <a:ea typeface="+mj-lt"/>
                <a:cs typeface="+mj-lt"/>
              </a:rPr>
            </a:br>
            <a:r>
              <a:rPr lang="en-US" sz="4500" b="1">
                <a:latin typeface="Comic Sans MS"/>
                <a:ea typeface="+mj-lt"/>
                <a:cs typeface="+mj-lt"/>
              </a:rPr>
              <a:t>Milestones</a:t>
            </a:r>
            <a:endParaRPr lang="en-US" sz="4500">
              <a:latin typeface="Comic Sans MS"/>
            </a:endParaRPr>
          </a:p>
          <a:p>
            <a:pPr>
              <a:lnSpc>
                <a:spcPct val="90000"/>
              </a:lnSpc>
            </a:pPr>
            <a:br>
              <a:rPr lang="en-US" sz="2900"/>
            </a:br>
            <a:endParaRPr lang="en-US" sz="2900">
              <a:latin typeface="Franklin Gothic Medium"/>
            </a:endParaRPr>
          </a:p>
        </p:txBody>
      </p:sp>
      <p:sp>
        <p:nvSpPr>
          <p:cNvPr id="13"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21AB40D-7C74-409E-B9C5-B9F04509AA1B}"/>
              </a:ext>
            </a:extLst>
          </p:cNvPr>
          <p:cNvSpPr>
            <a:spLocks noGrp="1"/>
          </p:cNvSpPr>
          <p:nvPr>
            <p:ph idx="1"/>
          </p:nvPr>
        </p:nvSpPr>
        <p:spPr>
          <a:xfrm>
            <a:off x="838200" y="2004446"/>
            <a:ext cx="10515600" cy="4176897"/>
          </a:xfrm>
        </p:spPr>
        <p:txBody>
          <a:bodyPr vert="horz" lIns="91440" tIns="45720" rIns="91440" bIns="45720" rtlCol="0" anchor="t">
            <a:normAutofit/>
          </a:bodyPr>
          <a:lstStyle/>
          <a:p>
            <a:r>
              <a:rPr lang="en-US" dirty="0"/>
              <a:t>Further validate our model is accurate to the real world</a:t>
            </a:r>
          </a:p>
          <a:p>
            <a:r>
              <a:rPr lang="en-US" dirty="0"/>
              <a:t>Extend our model to simulate deaths and simulate probabilistic testing for identifying sick individuals</a:t>
            </a:r>
          </a:p>
          <a:p>
            <a:r>
              <a:rPr lang="en-US" dirty="0"/>
              <a:t>Extend model output to give us richer data to perform better analysis. Currently it is only outputting cumulative infected and recovered numbers. We need to output and analyze the velocity of infection spread to make better conclusions.</a:t>
            </a:r>
          </a:p>
          <a:p>
            <a:r>
              <a:rPr lang="en-US" dirty="0"/>
              <a:t>Simulate different existing quarantine/mitigation strategies with large sample size</a:t>
            </a:r>
          </a:p>
          <a:p>
            <a:r>
              <a:rPr lang="en-US" dirty="0"/>
              <a:t>Isolate what makes a strategy particularly effective and implementable</a:t>
            </a:r>
          </a:p>
          <a:p>
            <a:r>
              <a:rPr lang="en-US" dirty="0"/>
              <a:t>Simulate our proposed new strategy and verify its effectiveness </a:t>
            </a:r>
          </a:p>
          <a:p>
            <a:endParaRPr lang="en-US" dirty="0"/>
          </a:p>
          <a:p>
            <a:endParaRPr lang="en-US" dirty="0"/>
          </a:p>
          <a:p>
            <a:endParaRPr lang="en-US" dirty="0"/>
          </a:p>
          <a:p>
            <a:endParaRPr lang="en-US" dirty="0"/>
          </a:p>
        </p:txBody>
      </p:sp>
      <p:pic>
        <p:nvPicPr>
          <p:cNvPr id="4" name="Slide_19">
            <a:hlinkClick r:id="" action="ppaction://media"/>
            <a:extLst>
              <a:ext uri="{FF2B5EF4-FFF2-40B4-BE49-F238E27FC236}">
                <a16:creationId xmlns:a16="http://schemas.microsoft.com/office/drawing/2014/main" id="{6C1C7C46-5B0C-4CD1-9B05-7383FC42384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76925" y="1238250"/>
            <a:ext cx="609600" cy="609600"/>
          </a:xfrm>
          <a:prstGeom prst="rect">
            <a:avLst/>
          </a:prstGeom>
        </p:spPr>
      </p:pic>
      <p:sp>
        <p:nvSpPr>
          <p:cNvPr id="8" name="TextBox 7">
            <a:extLst>
              <a:ext uri="{FF2B5EF4-FFF2-40B4-BE49-F238E27FC236}">
                <a16:creationId xmlns:a16="http://schemas.microsoft.com/office/drawing/2014/main" id="{65768031-E998-44CA-9F2A-9479D7D1CC6E}"/>
              </a:ext>
            </a:extLst>
          </p:cNvPr>
          <p:cNvSpPr txBox="1"/>
          <p:nvPr/>
        </p:nvSpPr>
        <p:spPr>
          <a:xfrm>
            <a:off x="7991061" y="5936974"/>
            <a:ext cx="2610678" cy="646331"/>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Ahmed  </a:t>
            </a:r>
            <a:r>
              <a:rPr lang="en-US" dirty="0" err="1">
                <a:latin typeface="Calibri" panose="020F0502020204030204" pitchFamily="34" charset="0"/>
                <a:cs typeface="Calibri" panose="020F0502020204030204" pitchFamily="34" charset="0"/>
              </a:rPr>
              <a:t>Abdulwahab</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43473908"/>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44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 name="Picture 48" descr="A close up of a christmas tree&#10;&#10;Description generated with high confidence">
            <a:extLst>
              <a:ext uri="{FF2B5EF4-FFF2-40B4-BE49-F238E27FC236}">
                <a16:creationId xmlns:a16="http://schemas.microsoft.com/office/drawing/2014/main" id="{2C035103-9559-4F4E-9D77-FC864ECE39A6}"/>
              </a:ext>
            </a:extLst>
          </p:cNvPr>
          <p:cNvPicPr>
            <a:picLocks noChangeAspect="1"/>
          </p:cNvPicPr>
          <p:nvPr/>
        </p:nvPicPr>
        <p:blipFill rotWithShape="1">
          <a:blip r:embed="rId4">
            <a:alphaModFix amt="40000"/>
          </a:blip>
          <a:srcRect l="10309" r="5692" b="1"/>
          <a:stretch/>
        </p:blipFill>
        <p:spPr>
          <a:xfrm>
            <a:off x="20" y="10"/>
            <a:ext cx="12191979" cy="6857990"/>
          </a:xfrm>
          <a:prstGeom prst="rect">
            <a:avLst/>
          </a:prstGeom>
        </p:spPr>
      </p:pic>
      <p:sp>
        <p:nvSpPr>
          <p:cNvPr id="2" name="Title 1">
            <a:extLst>
              <a:ext uri="{FF2B5EF4-FFF2-40B4-BE49-F238E27FC236}">
                <a16:creationId xmlns:a16="http://schemas.microsoft.com/office/drawing/2014/main" id="{F08ADA4C-EE68-4349-A753-A37F42B75763}"/>
              </a:ext>
            </a:extLst>
          </p:cNvPr>
          <p:cNvSpPr>
            <a:spLocks noGrp="1"/>
          </p:cNvSpPr>
          <p:nvPr>
            <p:ph type="title"/>
          </p:nvPr>
        </p:nvSpPr>
        <p:spPr>
          <a:xfrm>
            <a:off x="765132" y="876604"/>
            <a:ext cx="10515600" cy="1325563"/>
          </a:xfrm>
        </p:spPr>
        <p:txBody>
          <a:bodyPr>
            <a:normAutofit fontScale="90000"/>
          </a:bodyPr>
          <a:lstStyle/>
          <a:p>
            <a:pPr>
              <a:lnSpc>
                <a:spcPct val="90000"/>
              </a:lnSpc>
            </a:pPr>
            <a:r>
              <a:rPr lang="en-US" sz="4400" b="1" dirty="0">
                <a:latin typeface="Century Gothic"/>
                <a:ea typeface="+mj-lt"/>
                <a:cs typeface="+mj-lt"/>
              </a:rPr>
              <a:t>Group Members and Contact</a:t>
            </a:r>
            <a:endParaRPr lang="en-US" sz="4400" dirty="0">
              <a:latin typeface="Century Gothic"/>
              <a:ea typeface="+mj-lt"/>
              <a:cs typeface="Times New Roman"/>
            </a:endParaRPr>
          </a:p>
          <a:p>
            <a:pPr>
              <a:lnSpc>
                <a:spcPct val="90000"/>
              </a:lnSpc>
            </a:pPr>
            <a:br>
              <a:rPr lang="en-US" sz="2900" dirty="0"/>
            </a:br>
            <a:endParaRPr lang="en-US" sz="2900">
              <a:latin typeface="Century Gothic"/>
              <a:cs typeface="Times New Roman"/>
            </a:endParaRPr>
          </a:p>
        </p:txBody>
      </p:sp>
      <p:sp>
        <p:nvSpPr>
          <p:cNvPr id="55"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ontent Placeholder 2">
            <a:extLst>
              <a:ext uri="{FF2B5EF4-FFF2-40B4-BE49-F238E27FC236}">
                <a16:creationId xmlns:a16="http://schemas.microsoft.com/office/drawing/2014/main" id="{68642EBE-A007-4056-B2B9-829ECA7D394A}"/>
              </a:ext>
            </a:extLst>
          </p:cNvPr>
          <p:cNvGraphicFramePr>
            <a:graphicFrameLocks noGrp="1"/>
          </p:cNvGraphicFramePr>
          <p:nvPr>
            <p:ph idx="1"/>
            <p:extLst>
              <p:ext uri="{D42A27DB-BD31-4B8C-83A1-F6EECF244321}">
                <p14:modId xmlns:p14="http://schemas.microsoft.com/office/powerpoint/2010/main" val="3592029421"/>
              </p:ext>
            </p:extLst>
          </p:nvPr>
        </p:nvGraphicFramePr>
        <p:xfrm>
          <a:off x="838200" y="2004446"/>
          <a:ext cx="10515600" cy="417689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7" name="TextBox 6">
            <a:extLst>
              <a:ext uri="{FF2B5EF4-FFF2-40B4-BE49-F238E27FC236}">
                <a16:creationId xmlns:a16="http://schemas.microsoft.com/office/drawing/2014/main" id="{3B647CB0-92F7-4DD2-A26F-1E75EE44E13E}"/>
              </a:ext>
            </a:extLst>
          </p:cNvPr>
          <p:cNvSpPr txBox="1"/>
          <p:nvPr/>
        </p:nvSpPr>
        <p:spPr>
          <a:xfrm>
            <a:off x="9250017" y="6012315"/>
            <a:ext cx="1268296" cy="646331"/>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Hein Naing </a:t>
            </a:r>
          </a:p>
          <a:p>
            <a:endParaRPr lang="en-US" dirty="0">
              <a:latin typeface="Calibri" panose="020F0502020204030204" pitchFamily="34" charset="0"/>
              <a:cs typeface="Calibri" panose="020F0502020204030204" pitchFamily="34" charset="0"/>
            </a:endParaRPr>
          </a:p>
        </p:txBody>
      </p:sp>
      <p:pic>
        <p:nvPicPr>
          <p:cNvPr id="3" name="Slide_2_hein">
            <a:hlinkClick r:id="" action="ppaction://media"/>
            <a:extLst>
              <a:ext uri="{FF2B5EF4-FFF2-40B4-BE49-F238E27FC236}">
                <a16:creationId xmlns:a16="http://schemas.microsoft.com/office/drawing/2014/main" id="{DEDC2DC1-7C93-4EA9-AF8D-C6C6FE3B549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862638" y="655638"/>
            <a:ext cx="609600" cy="609600"/>
          </a:xfrm>
          <a:prstGeom prst="rect">
            <a:avLst/>
          </a:prstGeom>
        </p:spPr>
      </p:pic>
    </p:spTree>
    <p:extLst>
      <p:ext uri="{BB962C8B-B14F-4D97-AF65-F5344CB8AC3E}">
        <p14:creationId xmlns:p14="http://schemas.microsoft.com/office/powerpoint/2010/main" val="580818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8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group of people in a room&#10;&#10;Description generated with very high confidence">
            <a:extLst>
              <a:ext uri="{FF2B5EF4-FFF2-40B4-BE49-F238E27FC236}">
                <a16:creationId xmlns:a16="http://schemas.microsoft.com/office/drawing/2014/main" id="{276A1793-EBE4-467E-86F0-D135699E8089}"/>
              </a:ext>
            </a:extLst>
          </p:cNvPr>
          <p:cNvPicPr>
            <a:picLocks noChangeAspect="1"/>
          </p:cNvPicPr>
          <p:nvPr/>
        </p:nvPicPr>
        <p:blipFill rotWithShape="1">
          <a:blip r:embed="rId4">
            <a:alphaModFix amt="40000"/>
          </a:blip>
          <a:srcRect t="28198" b="34255"/>
          <a:stretch/>
        </p:blipFill>
        <p:spPr>
          <a:xfrm>
            <a:off x="20" y="10"/>
            <a:ext cx="12191979" cy="6857990"/>
          </a:xfrm>
          <a:prstGeom prst="rect">
            <a:avLst/>
          </a:prstGeom>
        </p:spPr>
      </p:pic>
      <p:sp>
        <p:nvSpPr>
          <p:cNvPr id="2" name="Title 1">
            <a:extLst>
              <a:ext uri="{FF2B5EF4-FFF2-40B4-BE49-F238E27FC236}">
                <a16:creationId xmlns:a16="http://schemas.microsoft.com/office/drawing/2014/main" id="{FD8121A9-57B3-43DF-BA5F-37500873CBC9}"/>
              </a:ext>
            </a:extLst>
          </p:cNvPr>
          <p:cNvSpPr>
            <a:spLocks noGrp="1"/>
          </p:cNvSpPr>
          <p:nvPr>
            <p:ph type="title"/>
          </p:nvPr>
        </p:nvSpPr>
        <p:spPr>
          <a:xfrm>
            <a:off x="838200" y="365125"/>
            <a:ext cx="10515600" cy="1325563"/>
          </a:xfrm>
        </p:spPr>
        <p:txBody>
          <a:bodyPr>
            <a:normAutofit/>
          </a:bodyPr>
          <a:lstStyle/>
          <a:p>
            <a:r>
              <a:rPr lang="en-US" sz="7200">
                <a:latin typeface="Comic Sans MS"/>
                <a:ea typeface="+mj-lt"/>
                <a:cs typeface="+mj-lt"/>
              </a:rPr>
              <a:t>Sources</a:t>
            </a:r>
            <a:r>
              <a:rPr lang="en-US" sz="7200">
                <a:latin typeface="Lucida Sans"/>
                <a:ea typeface="+mj-lt"/>
                <a:cs typeface="+mj-lt"/>
              </a:rPr>
              <a:t> </a:t>
            </a:r>
            <a:endParaRPr lang="en-US" sz="7200">
              <a:latin typeface="Lucida Sans"/>
            </a:endParaRPr>
          </a:p>
        </p:txBody>
      </p:sp>
      <p:sp>
        <p:nvSpPr>
          <p:cNvPr id="11"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3B9AF33-8E59-44B6-B834-4EDA8FC62C0D}"/>
              </a:ext>
            </a:extLst>
          </p:cNvPr>
          <p:cNvSpPr>
            <a:spLocks noGrp="1"/>
          </p:cNvSpPr>
          <p:nvPr>
            <p:ph idx="1"/>
          </p:nvPr>
        </p:nvSpPr>
        <p:spPr>
          <a:xfrm>
            <a:off x="838200" y="2004446"/>
            <a:ext cx="10515600" cy="4176897"/>
          </a:xfrm>
        </p:spPr>
        <p:txBody>
          <a:bodyPr vert="horz" lIns="91440" tIns="45720" rIns="91440" bIns="45720" rtlCol="0" anchor="t">
            <a:normAutofit/>
          </a:bodyPr>
          <a:lstStyle/>
          <a:p>
            <a:r>
              <a:rPr lang="en-US">
                <a:ea typeface="+mn-lt"/>
                <a:cs typeface="+mn-lt"/>
                <a:hlinkClick r:id="rId5"/>
              </a:rPr>
              <a:t>https://www.usatoday.com/in-depth/news/2020/01/29/coronavirus-what-are-symptoms-of-wuhan-china-novel-virus/4563892002/</a:t>
            </a:r>
          </a:p>
          <a:p>
            <a:r>
              <a:rPr lang="en-US">
                <a:ea typeface="+mn-lt"/>
                <a:cs typeface="+mn-lt"/>
                <a:hlinkClick r:id="rId6"/>
              </a:rPr>
              <a:t>https://datahub.io/core/covid-19#resource-covid-19_zip</a:t>
            </a:r>
          </a:p>
          <a:p>
            <a:r>
              <a:rPr lang="en-US">
                <a:ea typeface="+mn-lt"/>
                <a:cs typeface="+mn-lt"/>
                <a:hlinkClick r:id="rId7"/>
              </a:rPr>
              <a:t>https://www.isglobal.org/en/-/coronavirus-myths-and-truths</a:t>
            </a:r>
            <a:endParaRPr lang="en-US"/>
          </a:p>
          <a:p>
            <a:r>
              <a:rPr lang="en-US">
                <a:ea typeface="+mn-lt"/>
                <a:cs typeface="+mn-lt"/>
                <a:hlinkClick r:id="rId8"/>
              </a:rPr>
              <a:t>https://unsplash.com/s/photos/coronavirus</a:t>
            </a:r>
            <a:endParaRPr lang="en-US"/>
          </a:p>
          <a:p>
            <a:endParaRPr lang="en-US"/>
          </a:p>
          <a:p>
            <a:endParaRPr lang="en-US"/>
          </a:p>
          <a:p>
            <a:endParaRPr lang="en-US"/>
          </a:p>
          <a:p>
            <a:endParaRPr lang="en-US"/>
          </a:p>
        </p:txBody>
      </p:sp>
      <p:pic>
        <p:nvPicPr>
          <p:cNvPr id="5" name="Slide_20">
            <a:hlinkClick r:id="" action="ppaction://media"/>
            <a:extLst>
              <a:ext uri="{FF2B5EF4-FFF2-40B4-BE49-F238E27FC236}">
                <a16:creationId xmlns:a16="http://schemas.microsoft.com/office/drawing/2014/main" id="{CB6286BE-99CA-4927-9D23-9612AD02E8D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6300788" y="1052513"/>
            <a:ext cx="609600" cy="609600"/>
          </a:xfrm>
          <a:prstGeom prst="rect">
            <a:avLst/>
          </a:prstGeom>
        </p:spPr>
      </p:pic>
      <p:sp>
        <p:nvSpPr>
          <p:cNvPr id="8" name="TextBox 7">
            <a:extLst>
              <a:ext uri="{FF2B5EF4-FFF2-40B4-BE49-F238E27FC236}">
                <a16:creationId xmlns:a16="http://schemas.microsoft.com/office/drawing/2014/main" id="{EDA1D4E7-B9C1-426E-901B-E07894E3E7C0}"/>
              </a:ext>
            </a:extLst>
          </p:cNvPr>
          <p:cNvSpPr txBox="1"/>
          <p:nvPr/>
        </p:nvSpPr>
        <p:spPr>
          <a:xfrm>
            <a:off x="7991061" y="5936974"/>
            <a:ext cx="2610678" cy="646331"/>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Ahmed  </a:t>
            </a:r>
            <a:r>
              <a:rPr lang="en-US" dirty="0" err="1">
                <a:latin typeface="Calibri" panose="020F0502020204030204" pitchFamily="34" charset="0"/>
                <a:cs typeface="Calibri" panose="020F0502020204030204" pitchFamily="34" charset="0"/>
              </a:rPr>
              <a:t>Abdulwahab</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010241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0" name="Rectangle 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A picture containing building, person, man, holding&#10;&#10;Description generated with very high confidence">
            <a:extLst>
              <a:ext uri="{FF2B5EF4-FFF2-40B4-BE49-F238E27FC236}">
                <a16:creationId xmlns:a16="http://schemas.microsoft.com/office/drawing/2014/main" id="{693E0263-6D2F-463A-B2DF-66B3859541F8}"/>
              </a:ext>
            </a:extLst>
          </p:cNvPr>
          <p:cNvPicPr>
            <a:picLocks noChangeAspect="1"/>
          </p:cNvPicPr>
          <p:nvPr/>
        </p:nvPicPr>
        <p:blipFill rotWithShape="1">
          <a:blip r:embed="rId4">
            <a:alphaModFix amt="50000"/>
          </a:blip>
          <a:srcRect t="12481" r="-1" b="3227"/>
          <a:stretch/>
        </p:blipFill>
        <p:spPr>
          <a:xfrm>
            <a:off x="20" y="10"/>
            <a:ext cx="12188930" cy="6857990"/>
          </a:xfrm>
          <a:prstGeom prst="rect">
            <a:avLst/>
          </a:prstGeom>
        </p:spPr>
      </p:pic>
      <p:sp>
        <p:nvSpPr>
          <p:cNvPr id="2" name="Title 1">
            <a:extLst>
              <a:ext uri="{FF2B5EF4-FFF2-40B4-BE49-F238E27FC236}">
                <a16:creationId xmlns:a16="http://schemas.microsoft.com/office/drawing/2014/main" id="{A6B49EC1-358B-4C8A-891F-B5C17BE3BEEE}"/>
              </a:ext>
            </a:extLst>
          </p:cNvPr>
          <p:cNvSpPr>
            <a:spLocks noGrp="1"/>
          </p:cNvSpPr>
          <p:nvPr>
            <p:ph type="title"/>
          </p:nvPr>
        </p:nvSpPr>
        <p:spPr>
          <a:xfrm>
            <a:off x="1524000" y="1122363"/>
            <a:ext cx="9144000" cy="3063240"/>
          </a:xfrm>
        </p:spPr>
        <p:txBody>
          <a:bodyPr vert="horz" lIns="91440" tIns="45720" rIns="91440" bIns="45720" rtlCol="0" anchor="b">
            <a:normAutofit/>
          </a:bodyPr>
          <a:lstStyle/>
          <a:p>
            <a:r>
              <a:rPr lang="en-US" sz="10800">
                <a:latin typeface="Modern Love"/>
              </a:rPr>
              <a:t>Thank you!</a:t>
            </a:r>
          </a:p>
        </p:txBody>
      </p:sp>
      <p:sp>
        <p:nvSpPr>
          <p:cNvPr id="12"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lide_21">
            <a:hlinkClick r:id="" action="ppaction://media"/>
            <a:extLst>
              <a:ext uri="{FF2B5EF4-FFF2-40B4-BE49-F238E27FC236}">
                <a16:creationId xmlns:a16="http://schemas.microsoft.com/office/drawing/2014/main" id="{409BE808-E078-488E-BC93-5F8895F3EC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67188" y="1662113"/>
            <a:ext cx="609600" cy="609600"/>
          </a:xfrm>
          <a:prstGeom prst="rect">
            <a:avLst/>
          </a:prstGeom>
        </p:spPr>
      </p:pic>
      <p:sp>
        <p:nvSpPr>
          <p:cNvPr id="9" name="TextBox 8">
            <a:extLst>
              <a:ext uri="{FF2B5EF4-FFF2-40B4-BE49-F238E27FC236}">
                <a16:creationId xmlns:a16="http://schemas.microsoft.com/office/drawing/2014/main" id="{A5599F06-8562-4A02-BC41-0608F590D906}"/>
              </a:ext>
            </a:extLst>
          </p:cNvPr>
          <p:cNvSpPr txBox="1"/>
          <p:nvPr/>
        </p:nvSpPr>
        <p:spPr>
          <a:xfrm>
            <a:off x="7991061" y="5936974"/>
            <a:ext cx="2610678" cy="646331"/>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Ahmed  </a:t>
            </a:r>
            <a:r>
              <a:rPr lang="en-US" dirty="0" err="1">
                <a:latin typeface="Calibri" panose="020F0502020204030204" pitchFamily="34" charset="0"/>
                <a:cs typeface="Calibri" panose="020F0502020204030204" pitchFamily="34" charset="0"/>
              </a:rPr>
              <a:t>Abdulwahab</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24117230"/>
      </p:ext>
    </p:extLst>
  </p:cSld>
  <p:clrMapOvr>
    <a:overrideClrMapping bg1="dk1" tx1="lt1" bg2="dk2" tx2="lt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6" name="Rectangle 25">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10" descr="A picture containing fabric, clock&#10;&#10;Description generated with very high confidence">
            <a:extLst>
              <a:ext uri="{FF2B5EF4-FFF2-40B4-BE49-F238E27FC236}">
                <a16:creationId xmlns:a16="http://schemas.microsoft.com/office/drawing/2014/main" id="{AEDBED2D-73A3-4AC0-9282-CF89E59B99A9}"/>
              </a:ext>
            </a:extLst>
          </p:cNvPr>
          <p:cNvPicPr>
            <a:picLocks noChangeAspect="1"/>
          </p:cNvPicPr>
          <p:nvPr/>
        </p:nvPicPr>
        <p:blipFill rotWithShape="1">
          <a:blip r:embed="rId4">
            <a:alphaModFix amt="50000"/>
          </a:blip>
          <a:srcRect t="4358" r="-1" b="5977"/>
          <a:stretch/>
        </p:blipFill>
        <p:spPr>
          <a:xfrm>
            <a:off x="20" y="10"/>
            <a:ext cx="12188930" cy="6857990"/>
          </a:xfrm>
          <a:prstGeom prst="rect">
            <a:avLst/>
          </a:prstGeom>
        </p:spPr>
      </p:pic>
      <p:sp>
        <p:nvSpPr>
          <p:cNvPr id="8" name="TextBox 7">
            <a:extLst>
              <a:ext uri="{FF2B5EF4-FFF2-40B4-BE49-F238E27FC236}">
                <a16:creationId xmlns:a16="http://schemas.microsoft.com/office/drawing/2014/main" id="{11452219-E8DD-49FB-AACD-50F2642B593D}"/>
              </a:ext>
            </a:extLst>
          </p:cNvPr>
          <p:cNvSpPr txBox="1"/>
          <p:nvPr/>
        </p:nvSpPr>
        <p:spPr>
          <a:xfrm>
            <a:off x="1524000" y="1122363"/>
            <a:ext cx="9144000" cy="3063240"/>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lnSpc>
                <a:spcPct val="90000"/>
              </a:lnSpc>
              <a:spcBef>
                <a:spcPct val="0"/>
              </a:spcBef>
              <a:spcAft>
                <a:spcPts val="600"/>
              </a:spcAft>
            </a:pPr>
            <a:r>
              <a:rPr lang="en-US" sz="10000">
                <a:latin typeface="+mj-lt"/>
                <a:ea typeface="+mj-ea"/>
                <a:cs typeface="+mj-cs"/>
              </a:rPr>
              <a:t>Any </a:t>
            </a:r>
          </a:p>
          <a:p>
            <a:pPr algn="ctr">
              <a:lnSpc>
                <a:spcPct val="90000"/>
              </a:lnSpc>
              <a:spcBef>
                <a:spcPct val="0"/>
              </a:spcBef>
              <a:spcAft>
                <a:spcPts val="600"/>
              </a:spcAft>
            </a:pPr>
            <a:r>
              <a:rPr lang="en-US" sz="10000">
                <a:latin typeface="+mj-lt"/>
                <a:ea typeface="+mj-ea"/>
                <a:cs typeface="+mj-cs"/>
              </a:rPr>
              <a:t>Question?</a:t>
            </a:r>
          </a:p>
        </p:txBody>
      </p:sp>
      <p:sp>
        <p:nvSpPr>
          <p:cNvPr id="28"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Slide_22">
            <a:hlinkClick r:id="" action="ppaction://media"/>
            <a:extLst>
              <a:ext uri="{FF2B5EF4-FFF2-40B4-BE49-F238E27FC236}">
                <a16:creationId xmlns:a16="http://schemas.microsoft.com/office/drawing/2014/main" id="{BE2A8B1B-479C-4C56-89D6-68D36C5C2E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84413" y="881063"/>
            <a:ext cx="609600" cy="609600"/>
          </a:xfrm>
          <a:prstGeom prst="rect">
            <a:avLst/>
          </a:prstGeom>
        </p:spPr>
      </p:pic>
      <p:sp>
        <p:nvSpPr>
          <p:cNvPr id="10" name="TextBox 9">
            <a:extLst>
              <a:ext uri="{FF2B5EF4-FFF2-40B4-BE49-F238E27FC236}">
                <a16:creationId xmlns:a16="http://schemas.microsoft.com/office/drawing/2014/main" id="{0EB7846C-F587-458A-8BD3-23D3C88EFD0B}"/>
              </a:ext>
            </a:extLst>
          </p:cNvPr>
          <p:cNvSpPr txBox="1"/>
          <p:nvPr/>
        </p:nvSpPr>
        <p:spPr>
          <a:xfrm>
            <a:off x="7991061" y="5936974"/>
            <a:ext cx="2610678" cy="646331"/>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Ahmed  </a:t>
            </a:r>
            <a:r>
              <a:rPr lang="en-US" dirty="0" err="1">
                <a:latin typeface="Calibri" panose="020F0502020204030204" pitchFamily="34" charset="0"/>
                <a:cs typeface="Calibri" panose="020F0502020204030204" pitchFamily="34" charset="0"/>
              </a:rPr>
              <a:t>Abdulwahab</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24163980"/>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2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cake, table, sitting, decorated&#10;&#10;Description generated with very high confidence">
            <a:extLst>
              <a:ext uri="{FF2B5EF4-FFF2-40B4-BE49-F238E27FC236}">
                <a16:creationId xmlns:a16="http://schemas.microsoft.com/office/drawing/2014/main" id="{FCEAE759-0201-46B7-8DDD-D4B5AE543ED4}"/>
              </a:ext>
            </a:extLst>
          </p:cNvPr>
          <p:cNvPicPr>
            <a:picLocks noChangeAspect="1"/>
          </p:cNvPicPr>
          <p:nvPr/>
        </p:nvPicPr>
        <p:blipFill rotWithShape="1">
          <a:blip r:embed="rId4">
            <a:alphaModFix amt="40000"/>
          </a:blip>
          <a:srcRect/>
          <a:stretch/>
        </p:blipFill>
        <p:spPr>
          <a:xfrm>
            <a:off x="20" y="10"/>
            <a:ext cx="12191979" cy="6857990"/>
          </a:xfrm>
          <a:prstGeom prst="rect">
            <a:avLst/>
          </a:prstGeom>
        </p:spPr>
      </p:pic>
      <p:sp>
        <p:nvSpPr>
          <p:cNvPr id="2" name="Title 1">
            <a:extLst>
              <a:ext uri="{FF2B5EF4-FFF2-40B4-BE49-F238E27FC236}">
                <a16:creationId xmlns:a16="http://schemas.microsoft.com/office/drawing/2014/main" id="{15199EF5-D248-4C25-81F6-E6FACB3EC6C1}"/>
              </a:ext>
            </a:extLst>
          </p:cNvPr>
          <p:cNvSpPr>
            <a:spLocks noGrp="1"/>
          </p:cNvSpPr>
          <p:nvPr>
            <p:ph type="title"/>
          </p:nvPr>
        </p:nvSpPr>
        <p:spPr>
          <a:xfrm>
            <a:off x="838200" y="365125"/>
            <a:ext cx="10515600" cy="1325563"/>
          </a:xfrm>
        </p:spPr>
        <p:txBody>
          <a:bodyPr>
            <a:normAutofit fontScale="90000"/>
          </a:bodyPr>
          <a:lstStyle/>
          <a:p>
            <a:pPr>
              <a:lnSpc>
                <a:spcPct val="90000"/>
              </a:lnSpc>
            </a:pPr>
            <a:br>
              <a:rPr lang="en-US" sz="6000" b="1">
                <a:latin typeface="Comic Sans MS"/>
                <a:ea typeface="+mj-lt"/>
                <a:cs typeface="+mj-lt"/>
              </a:rPr>
            </a:br>
            <a:r>
              <a:rPr lang="en-US" sz="6000" b="1">
                <a:latin typeface="Comic Sans MS"/>
                <a:ea typeface="+mj-lt"/>
                <a:cs typeface="+mj-lt"/>
              </a:rPr>
              <a:t>Project Description</a:t>
            </a:r>
            <a:endParaRPr lang="en-US" sz="6000">
              <a:latin typeface="Comic Sans MS"/>
            </a:endParaRPr>
          </a:p>
          <a:p>
            <a:pPr>
              <a:lnSpc>
                <a:spcPct val="90000"/>
              </a:lnSpc>
            </a:pPr>
            <a:br>
              <a:rPr lang="en-US" sz="2900"/>
            </a:br>
            <a:endParaRPr lang="en-US" sz="2900"/>
          </a:p>
        </p:txBody>
      </p:sp>
      <p:sp>
        <p:nvSpPr>
          <p:cNvPr id="11"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2C52415-5967-45EE-9BF3-2E426348E417}"/>
              </a:ext>
            </a:extLst>
          </p:cNvPr>
          <p:cNvSpPr>
            <a:spLocks noGrp="1"/>
          </p:cNvSpPr>
          <p:nvPr>
            <p:ph idx="1"/>
          </p:nvPr>
        </p:nvSpPr>
        <p:spPr>
          <a:xfrm>
            <a:off x="838200" y="2004446"/>
            <a:ext cx="10515600" cy="4176897"/>
          </a:xfrm>
        </p:spPr>
        <p:txBody>
          <a:bodyPr vert="horz" lIns="91440" tIns="45720" rIns="91440" bIns="45720" rtlCol="0" anchor="t">
            <a:normAutofit/>
          </a:bodyPr>
          <a:lstStyle/>
          <a:p>
            <a:pPr>
              <a:lnSpc>
                <a:spcPct val="100000"/>
              </a:lnSpc>
            </a:pPr>
            <a:r>
              <a:rPr lang="en-US">
                <a:ea typeface="+mn-lt"/>
                <a:cs typeface="+mn-lt"/>
              </a:rPr>
              <a:t>We’re studying various strategies and their effectiveness to mitigate the effects highly contagious diseases, like COVID-19</a:t>
            </a:r>
            <a:endParaRPr lang="en-US"/>
          </a:p>
          <a:p>
            <a:pPr>
              <a:lnSpc>
                <a:spcPct val="100000"/>
              </a:lnSpc>
            </a:pPr>
            <a:r>
              <a:rPr lang="en-US"/>
              <a:t>We will be analyzing several mitigation strategies and quarantining strategies via our model</a:t>
            </a:r>
          </a:p>
          <a:p>
            <a:pPr>
              <a:lnSpc>
                <a:spcPct val="100000"/>
              </a:lnSpc>
            </a:pPr>
            <a:r>
              <a:rPr lang="en-US"/>
              <a:t>Infection is </a:t>
            </a:r>
            <a:r>
              <a:rPr lang="en-US">
                <a:latin typeface="The Hand"/>
              </a:rPr>
              <a:t>usually</a:t>
            </a:r>
            <a:r>
              <a:rPr lang="en-US"/>
              <a:t> model with differential equations with measured constants from the real world. While these equations are accurate they won't give insight how to predict infection curves given strategies to mitigate the spread on an individual level.</a:t>
            </a:r>
          </a:p>
          <a:p>
            <a:pPr>
              <a:lnSpc>
                <a:spcPct val="100000"/>
              </a:lnSpc>
            </a:pPr>
            <a:r>
              <a:rPr lang="en-US"/>
              <a:t>Our model will simulate the infection on an </a:t>
            </a:r>
            <a:r>
              <a:rPr lang="en-US" b="1" i="1"/>
              <a:t>individual level</a:t>
            </a:r>
            <a:r>
              <a:rPr lang="en-US"/>
              <a:t>. We will demonstrate the accuracy of our model by comparing it to natural infection curves, and leverage this granular control to perform experiments on the best mitigation/quarantine strategies for diseases. </a:t>
            </a:r>
          </a:p>
          <a:p>
            <a:pPr>
              <a:lnSpc>
                <a:spcPct val="100000"/>
              </a:lnSpc>
            </a:pPr>
            <a:endParaRPr lang="en-US"/>
          </a:p>
          <a:p>
            <a:pPr marL="0" indent="0">
              <a:lnSpc>
                <a:spcPct val="100000"/>
              </a:lnSpc>
              <a:buNone/>
            </a:pPr>
            <a:endParaRPr lang="en-US"/>
          </a:p>
          <a:p>
            <a:pPr>
              <a:lnSpc>
                <a:spcPct val="100000"/>
              </a:lnSpc>
            </a:pPr>
            <a:endParaRPr lang="en-US"/>
          </a:p>
          <a:p>
            <a:pPr>
              <a:lnSpc>
                <a:spcPct val="100000"/>
              </a:lnSpc>
            </a:pPr>
            <a:endParaRPr lang="en-US"/>
          </a:p>
        </p:txBody>
      </p:sp>
      <p:sp>
        <p:nvSpPr>
          <p:cNvPr id="7" name="TextBox 6">
            <a:extLst>
              <a:ext uri="{FF2B5EF4-FFF2-40B4-BE49-F238E27FC236}">
                <a16:creationId xmlns:a16="http://schemas.microsoft.com/office/drawing/2014/main" id="{0371A9D4-C11E-414C-806A-238300FCAE95}"/>
              </a:ext>
            </a:extLst>
          </p:cNvPr>
          <p:cNvSpPr txBox="1"/>
          <p:nvPr/>
        </p:nvSpPr>
        <p:spPr>
          <a:xfrm>
            <a:off x="9250017" y="6012315"/>
            <a:ext cx="1268296" cy="646331"/>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Hein Naing </a:t>
            </a:r>
          </a:p>
          <a:p>
            <a:endParaRPr lang="en-US" dirty="0">
              <a:latin typeface="Calibri" panose="020F0502020204030204" pitchFamily="34" charset="0"/>
              <a:cs typeface="Calibri" panose="020F0502020204030204" pitchFamily="34" charset="0"/>
            </a:endParaRPr>
          </a:p>
        </p:txBody>
      </p:sp>
      <p:pic>
        <p:nvPicPr>
          <p:cNvPr id="5" name="Slide_3_hein">
            <a:hlinkClick r:id="" action="ppaction://media"/>
            <a:extLst>
              <a:ext uri="{FF2B5EF4-FFF2-40B4-BE49-F238E27FC236}">
                <a16:creationId xmlns:a16="http://schemas.microsoft.com/office/drawing/2014/main" id="{A1BAEAF6-ABBF-4D10-8DB4-331254BDC7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89488" y="615950"/>
            <a:ext cx="609600" cy="609600"/>
          </a:xfrm>
          <a:prstGeom prst="rect">
            <a:avLst/>
          </a:prstGeom>
        </p:spPr>
      </p:pic>
    </p:spTree>
    <p:extLst>
      <p:ext uri="{BB962C8B-B14F-4D97-AF65-F5344CB8AC3E}">
        <p14:creationId xmlns:p14="http://schemas.microsoft.com/office/powerpoint/2010/main" val="1267029114"/>
      </p:ext>
    </p:extLst>
  </p:cSld>
  <p:clrMapOvr>
    <a:overrideClrMapping bg1="dk1" tx1="lt1" bg2="dk2" tx2="lt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40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person, laptop, man, computer&#10;&#10;Description generated with very high confidence">
            <a:extLst>
              <a:ext uri="{FF2B5EF4-FFF2-40B4-BE49-F238E27FC236}">
                <a16:creationId xmlns:a16="http://schemas.microsoft.com/office/drawing/2014/main" id="{A93CCAFA-B857-42DA-BC62-B285C8878337}"/>
              </a:ext>
            </a:extLst>
          </p:cNvPr>
          <p:cNvPicPr>
            <a:picLocks noChangeAspect="1"/>
          </p:cNvPicPr>
          <p:nvPr/>
        </p:nvPicPr>
        <p:blipFill rotWithShape="1">
          <a:blip r:embed="rId4">
            <a:alphaModFix amt="40000"/>
          </a:blip>
          <a:srcRect t="12483" b="3247"/>
          <a:stretch/>
        </p:blipFill>
        <p:spPr>
          <a:xfrm>
            <a:off x="20" y="10"/>
            <a:ext cx="12191979" cy="6857990"/>
          </a:xfrm>
          <a:prstGeom prst="rect">
            <a:avLst/>
          </a:prstGeom>
        </p:spPr>
      </p:pic>
      <p:sp>
        <p:nvSpPr>
          <p:cNvPr id="2" name="Title 1">
            <a:extLst>
              <a:ext uri="{FF2B5EF4-FFF2-40B4-BE49-F238E27FC236}">
                <a16:creationId xmlns:a16="http://schemas.microsoft.com/office/drawing/2014/main" id="{16CABE95-3AB3-4211-9A26-629CF9A4C844}"/>
              </a:ext>
            </a:extLst>
          </p:cNvPr>
          <p:cNvSpPr>
            <a:spLocks noGrp="1"/>
          </p:cNvSpPr>
          <p:nvPr>
            <p:ph type="title"/>
          </p:nvPr>
        </p:nvSpPr>
        <p:spPr>
          <a:xfrm>
            <a:off x="838200" y="365125"/>
            <a:ext cx="10515600" cy="1325563"/>
          </a:xfrm>
        </p:spPr>
        <p:txBody>
          <a:bodyPr>
            <a:normAutofit/>
          </a:bodyPr>
          <a:lstStyle/>
          <a:p>
            <a:r>
              <a:rPr lang="en-US" sz="6000">
                <a:latin typeface="Comic Sans MS"/>
              </a:rPr>
              <a:t>The problem</a:t>
            </a:r>
          </a:p>
        </p:txBody>
      </p:sp>
      <p:sp>
        <p:nvSpPr>
          <p:cNvPr id="11"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F42AB01-A3F7-434F-8F01-BACE49958195}"/>
              </a:ext>
            </a:extLst>
          </p:cNvPr>
          <p:cNvSpPr>
            <a:spLocks noGrp="1"/>
          </p:cNvSpPr>
          <p:nvPr>
            <p:ph idx="1"/>
          </p:nvPr>
        </p:nvSpPr>
        <p:spPr>
          <a:xfrm>
            <a:off x="838200" y="2004446"/>
            <a:ext cx="10515600" cy="4176897"/>
          </a:xfrm>
        </p:spPr>
        <p:txBody>
          <a:bodyPr vert="horz" lIns="91440" tIns="45720" rIns="91440" bIns="45720" rtlCol="0" anchor="t">
            <a:normAutofit/>
          </a:bodyPr>
          <a:lstStyle/>
          <a:p>
            <a:r>
              <a:rPr lang="en-US"/>
              <a:t>Stopping the infection would be virtually impossible. We want to quantify and understand what the best hypothetical strategies to flatten the infection curve. </a:t>
            </a:r>
          </a:p>
          <a:p>
            <a:r>
              <a:rPr lang="en-US">
                <a:ea typeface="+mn-lt"/>
                <a:cs typeface="+mn-lt"/>
              </a:rPr>
              <a:t>This problem is important to understand and solve because our healthcare system can only treat people with a limited through put. If an infection spikes too quickly it is possible some people won't receive treatment and would have a higher likely hood of death</a:t>
            </a:r>
          </a:p>
        </p:txBody>
      </p:sp>
      <p:sp>
        <p:nvSpPr>
          <p:cNvPr id="7" name="TextBox 6">
            <a:extLst>
              <a:ext uri="{FF2B5EF4-FFF2-40B4-BE49-F238E27FC236}">
                <a16:creationId xmlns:a16="http://schemas.microsoft.com/office/drawing/2014/main" id="{26B0A52D-B0EB-47DB-B6A7-534A97BB19CA}"/>
              </a:ext>
            </a:extLst>
          </p:cNvPr>
          <p:cNvSpPr txBox="1"/>
          <p:nvPr/>
        </p:nvSpPr>
        <p:spPr>
          <a:xfrm>
            <a:off x="9250017" y="6012315"/>
            <a:ext cx="1268296" cy="646331"/>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Hein Naing </a:t>
            </a:r>
          </a:p>
          <a:p>
            <a:endParaRPr lang="en-US" dirty="0">
              <a:latin typeface="Calibri" panose="020F0502020204030204" pitchFamily="34" charset="0"/>
              <a:cs typeface="Calibri" panose="020F0502020204030204" pitchFamily="34" charset="0"/>
            </a:endParaRPr>
          </a:p>
        </p:txBody>
      </p:sp>
      <p:pic>
        <p:nvPicPr>
          <p:cNvPr id="5" name="Slide_4_hein">
            <a:hlinkClick r:id="" action="ppaction://media"/>
            <a:extLst>
              <a:ext uri="{FF2B5EF4-FFF2-40B4-BE49-F238E27FC236}">
                <a16:creationId xmlns:a16="http://schemas.microsoft.com/office/drawing/2014/main" id="{9A098498-8342-4215-8636-9A0897A50B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46700" y="469900"/>
            <a:ext cx="609600" cy="609600"/>
          </a:xfrm>
          <a:prstGeom prst="rect">
            <a:avLst/>
          </a:prstGeom>
        </p:spPr>
      </p:pic>
    </p:spTree>
    <p:extLst>
      <p:ext uri="{BB962C8B-B14F-4D97-AF65-F5344CB8AC3E}">
        <p14:creationId xmlns:p14="http://schemas.microsoft.com/office/powerpoint/2010/main" val="87467298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77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3" name="Rectangle 85">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62" descr="A picture containing cake, table, piece, sitting&#10;&#10;Description generated with very high confidence">
            <a:extLst>
              <a:ext uri="{FF2B5EF4-FFF2-40B4-BE49-F238E27FC236}">
                <a16:creationId xmlns:a16="http://schemas.microsoft.com/office/drawing/2014/main" id="{0BD13A4A-3A40-4F09-BCB1-174F363252B1}"/>
              </a:ext>
            </a:extLst>
          </p:cNvPr>
          <p:cNvPicPr>
            <a:picLocks noChangeAspect="1"/>
          </p:cNvPicPr>
          <p:nvPr/>
        </p:nvPicPr>
        <p:blipFill rotWithShape="1">
          <a:blip r:embed="rId4">
            <a:alphaModFix amt="40000"/>
          </a:blip>
          <a:srcRect t="18632" b="24835"/>
          <a:stretch/>
        </p:blipFill>
        <p:spPr>
          <a:xfrm>
            <a:off x="20" y="10"/>
            <a:ext cx="12191979" cy="6857990"/>
          </a:xfrm>
          <a:prstGeom prst="rect">
            <a:avLst/>
          </a:prstGeom>
        </p:spPr>
      </p:pic>
      <p:sp>
        <p:nvSpPr>
          <p:cNvPr id="2" name="Title 1">
            <a:extLst>
              <a:ext uri="{FF2B5EF4-FFF2-40B4-BE49-F238E27FC236}">
                <a16:creationId xmlns:a16="http://schemas.microsoft.com/office/drawing/2014/main" id="{9CE1171B-D75E-40A5-A657-6E016E347BD8}"/>
              </a:ext>
            </a:extLst>
          </p:cNvPr>
          <p:cNvSpPr>
            <a:spLocks noGrp="1"/>
          </p:cNvSpPr>
          <p:nvPr>
            <p:ph type="title"/>
          </p:nvPr>
        </p:nvSpPr>
        <p:spPr>
          <a:xfrm>
            <a:off x="838200" y="365125"/>
            <a:ext cx="10515600" cy="1325563"/>
          </a:xfrm>
        </p:spPr>
        <p:txBody>
          <a:bodyPr vert="horz" lIns="91440" tIns="45720" rIns="91440" bIns="45720" rtlCol="0">
            <a:normAutofit/>
          </a:bodyPr>
          <a:lstStyle/>
          <a:p>
            <a:pPr>
              <a:lnSpc>
                <a:spcPct val="90000"/>
              </a:lnSpc>
            </a:pPr>
            <a:r>
              <a:rPr lang="en-US" sz="5000" b="1">
                <a:latin typeface="Comic Sans MS"/>
              </a:rPr>
              <a:t>Data Collection and Sanitation</a:t>
            </a:r>
          </a:p>
        </p:txBody>
      </p:sp>
      <p:sp>
        <p:nvSpPr>
          <p:cNvPr id="84"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7" name="Content Placeholder 4">
            <a:extLst>
              <a:ext uri="{FF2B5EF4-FFF2-40B4-BE49-F238E27FC236}">
                <a16:creationId xmlns:a16="http://schemas.microsoft.com/office/drawing/2014/main" id="{CC1DF0CF-25E8-474F-9D2B-2933AF92DAA6}"/>
              </a:ext>
            </a:extLst>
          </p:cNvPr>
          <p:cNvGraphicFramePr>
            <a:graphicFrameLocks noGrp="1"/>
          </p:cNvGraphicFramePr>
          <p:nvPr>
            <p:ph idx="1"/>
            <p:extLst>
              <p:ext uri="{D42A27DB-BD31-4B8C-83A1-F6EECF244321}">
                <p14:modId xmlns:p14="http://schemas.microsoft.com/office/powerpoint/2010/main" val="3699896056"/>
              </p:ext>
            </p:extLst>
          </p:nvPr>
        </p:nvGraphicFramePr>
        <p:xfrm>
          <a:off x="838200" y="2004446"/>
          <a:ext cx="10515600" cy="417689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Slide_5_Dennis">
            <a:hlinkClick r:id="" action="ppaction://media"/>
            <a:extLst>
              <a:ext uri="{FF2B5EF4-FFF2-40B4-BE49-F238E27FC236}">
                <a16:creationId xmlns:a16="http://schemas.microsoft.com/office/drawing/2014/main" id="{9BBFCB64-F7FE-425A-BE5E-EA3B02440842}"/>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067300" y="2271713"/>
            <a:ext cx="609600" cy="609600"/>
          </a:xfrm>
          <a:prstGeom prst="rect">
            <a:avLst/>
          </a:prstGeom>
        </p:spPr>
      </p:pic>
      <p:sp>
        <p:nvSpPr>
          <p:cNvPr id="4" name="TextBox 3">
            <a:extLst>
              <a:ext uri="{FF2B5EF4-FFF2-40B4-BE49-F238E27FC236}">
                <a16:creationId xmlns:a16="http://schemas.microsoft.com/office/drawing/2014/main" id="{116ACE90-4AC1-49E9-B043-BACEEEDA1E58}"/>
              </a:ext>
            </a:extLst>
          </p:cNvPr>
          <p:cNvSpPr txBox="1"/>
          <p:nvPr/>
        </p:nvSpPr>
        <p:spPr>
          <a:xfrm>
            <a:off x="8600661" y="5944256"/>
            <a:ext cx="2539478" cy="646331"/>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Demosthenes </a:t>
            </a:r>
            <a:r>
              <a:rPr lang="en-US" dirty="0" err="1">
                <a:latin typeface="Calibri" panose="020F0502020204030204" pitchFamily="34" charset="0"/>
                <a:cs typeface="Calibri" panose="020F0502020204030204" pitchFamily="34" charset="0"/>
              </a:rPr>
              <a:t>Kaloudelis</a:t>
            </a:r>
            <a:r>
              <a:rPr lang="en-US" dirty="0">
                <a:latin typeface="Calibri" panose="020F0502020204030204" pitchFamily="34" charset="0"/>
                <a:cs typeface="Calibri" panose="020F0502020204030204" pitchFamily="34" charset="0"/>
              </a:rPr>
              <a:t> </a:t>
            </a: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7148989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65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50000"/>
            <a:lumOff val="50000"/>
          </a:schemeClr>
        </a:solidFill>
        <a:effectLst/>
      </p:bgPr>
    </p:bg>
    <p:spTree>
      <p:nvGrpSpPr>
        <p:cNvPr id="1" name=""/>
        <p:cNvGrpSpPr/>
        <p:nvPr/>
      </p:nvGrpSpPr>
      <p:grpSpPr>
        <a:xfrm>
          <a:off x="0" y="0"/>
          <a:ext cx="0" cy="0"/>
          <a:chOff x="0" y="0"/>
          <a:chExt cx="0" cy="0"/>
        </a:xfrm>
      </p:grpSpPr>
      <p:sp useBgFill="1">
        <p:nvSpPr>
          <p:cNvPr id="5" name="Rectangle 6">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A screenshot of a cell phone&#10;&#10;Description generated with high confidence">
            <a:extLst>
              <a:ext uri="{FF2B5EF4-FFF2-40B4-BE49-F238E27FC236}">
                <a16:creationId xmlns:a16="http://schemas.microsoft.com/office/drawing/2014/main" id="{AABD2B10-BBE8-4495-A0BD-DA86EB9769B9}"/>
              </a:ext>
            </a:extLst>
          </p:cNvPr>
          <p:cNvPicPr>
            <a:picLocks noChangeAspect="1"/>
          </p:cNvPicPr>
          <p:nvPr/>
        </p:nvPicPr>
        <p:blipFill rotWithShape="1">
          <a:blip r:embed="rId4"/>
          <a:srcRect l="6329" r="1" b="1"/>
          <a:stretch/>
        </p:blipFill>
        <p:spPr>
          <a:xfrm>
            <a:off x="180279" y="161490"/>
            <a:ext cx="11827082" cy="6534092"/>
          </a:xfrm>
          <a:custGeom>
            <a:avLst/>
            <a:gdLst/>
            <a:ahLst/>
            <a:cxnLst/>
            <a:rect l="l" t="t" r="r" b="b"/>
            <a:pathLst>
              <a:path w="11827082" h="6534092">
                <a:moveTo>
                  <a:pt x="6610089" y="5"/>
                </a:moveTo>
                <a:cubicBezTo>
                  <a:pt x="6763993" y="-277"/>
                  <a:pt x="6862741" y="14300"/>
                  <a:pt x="6956523" y="21390"/>
                </a:cubicBezTo>
                <a:cubicBezTo>
                  <a:pt x="7271939" y="-12207"/>
                  <a:pt x="7581352" y="149"/>
                  <a:pt x="7768349" y="21390"/>
                </a:cubicBezTo>
                <a:lnTo>
                  <a:pt x="7831642" y="23688"/>
                </a:lnTo>
                <a:lnTo>
                  <a:pt x="7886307" y="21390"/>
                </a:lnTo>
                <a:cubicBezTo>
                  <a:pt x="7951978" y="17798"/>
                  <a:pt x="8007622" y="16567"/>
                  <a:pt x="8057445" y="16600"/>
                </a:cubicBezTo>
                <a:lnTo>
                  <a:pt x="8096254" y="17396"/>
                </a:lnTo>
                <a:lnTo>
                  <a:pt x="8199591" y="12947"/>
                </a:lnTo>
                <a:cubicBezTo>
                  <a:pt x="8247971" y="12558"/>
                  <a:pt x="8296272" y="14617"/>
                  <a:pt x="8344260" y="21390"/>
                </a:cubicBezTo>
                <a:lnTo>
                  <a:pt x="8355505" y="22738"/>
                </a:lnTo>
                <a:lnTo>
                  <a:pt x="8462217" y="21390"/>
                </a:lnTo>
                <a:cubicBezTo>
                  <a:pt x="8567700" y="16869"/>
                  <a:pt x="8666620" y="17239"/>
                  <a:pt x="8761697" y="18554"/>
                </a:cubicBezTo>
                <a:lnTo>
                  <a:pt x="8808871" y="19038"/>
                </a:lnTo>
                <a:lnTo>
                  <a:pt x="8941246" y="13930"/>
                </a:lnTo>
                <a:cubicBezTo>
                  <a:pt x="9040199" y="10800"/>
                  <a:pt x="9149474" y="10157"/>
                  <a:pt x="9260166" y="21390"/>
                </a:cubicBezTo>
                <a:lnTo>
                  <a:pt x="9339613" y="26448"/>
                </a:lnTo>
                <a:lnTo>
                  <a:pt x="9432845" y="28493"/>
                </a:lnTo>
                <a:cubicBezTo>
                  <a:pt x="9587011" y="31230"/>
                  <a:pt x="9744909" y="31599"/>
                  <a:pt x="9849954" y="21390"/>
                </a:cubicBezTo>
                <a:cubicBezTo>
                  <a:pt x="10060044" y="972"/>
                  <a:pt x="10204432" y="2657"/>
                  <a:pt x="10425865" y="21390"/>
                </a:cubicBezTo>
                <a:lnTo>
                  <a:pt x="10477895" y="25158"/>
                </a:lnTo>
                <a:lnTo>
                  <a:pt x="10566351" y="27751"/>
                </a:lnTo>
                <a:cubicBezTo>
                  <a:pt x="10727031" y="32755"/>
                  <a:pt x="10877889" y="35639"/>
                  <a:pt x="11001775" y="21390"/>
                </a:cubicBezTo>
                <a:cubicBezTo>
                  <a:pt x="11249546" y="-7108"/>
                  <a:pt x="11434553" y="12510"/>
                  <a:pt x="11813601" y="21390"/>
                </a:cubicBezTo>
                <a:cubicBezTo>
                  <a:pt x="11817928" y="208271"/>
                  <a:pt x="11818867" y="336567"/>
                  <a:pt x="11813601" y="475847"/>
                </a:cubicBezTo>
                <a:cubicBezTo>
                  <a:pt x="11808335" y="615127"/>
                  <a:pt x="11845853" y="1008651"/>
                  <a:pt x="11813601" y="1254916"/>
                </a:cubicBezTo>
                <a:cubicBezTo>
                  <a:pt x="11809570" y="1285699"/>
                  <a:pt x="11806768" y="1314174"/>
                  <a:pt x="11804923" y="1340777"/>
                </a:cubicBezTo>
                <a:lnTo>
                  <a:pt x="11803652" y="1373115"/>
                </a:lnTo>
                <a:lnTo>
                  <a:pt x="11804560" y="1395572"/>
                </a:lnTo>
                <a:cubicBezTo>
                  <a:pt x="11806656" y="1431340"/>
                  <a:pt x="11809600" y="1470662"/>
                  <a:pt x="11813601" y="1514605"/>
                </a:cubicBezTo>
                <a:cubicBezTo>
                  <a:pt x="11829606" y="1690380"/>
                  <a:pt x="11822955" y="1813845"/>
                  <a:pt x="11815628" y="1920902"/>
                </a:cubicBezTo>
                <a:lnTo>
                  <a:pt x="11811346" y="1995660"/>
                </a:lnTo>
                <a:lnTo>
                  <a:pt x="11813868" y="2104640"/>
                </a:lnTo>
                <a:lnTo>
                  <a:pt x="11817197" y="2264365"/>
                </a:lnTo>
                <a:lnTo>
                  <a:pt x="11821465" y="2306631"/>
                </a:lnTo>
                <a:cubicBezTo>
                  <a:pt x="11835170" y="2477814"/>
                  <a:pt x="11818400" y="2578773"/>
                  <a:pt x="11813601" y="2683208"/>
                </a:cubicBezTo>
                <a:cubicBezTo>
                  <a:pt x="11809487" y="2772725"/>
                  <a:pt x="11816027" y="2930030"/>
                  <a:pt x="11816192" y="3070653"/>
                </a:cubicBezTo>
                <a:lnTo>
                  <a:pt x="11813610" y="3202145"/>
                </a:lnTo>
                <a:lnTo>
                  <a:pt x="11813601" y="3267510"/>
                </a:lnTo>
                <a:cubicBezTo>
                  <a:pt x="11811419" y="3587194"/>
                  <a:pt x="11813535" y="3497122"/>
                  <a:pt x="11813601" y="3721967"/>
                </a:cubicBezTo>
                <a:cubicBezTo>
                  <a:pt x="11813617" y="3778178"/>
                  <a:pt x="11814293" y="3835214"/>
                  <a:pt x="11815131" y="3894088"/>
                </a:cubicBezTo>
                <a:lnTo>
                  <a:pt x="11816203" y="3972593"/>
                </a:lnTo>
                <a:lnTo>
                  <a:pt x="11816265" y="3973919"/>
                </a:lnTo>
                <a:cubicBezTo>
                  <a:pt x="11819902" y="4062998"/>
                  <a:pt x="11819694" y="4122248"/>
                  <a:pt x="11818174" y="4171327"/>
                </a:cubicBezTo>
                <a:lnTo>
                  <a:pt x="11817878" y="4178488"/>
                </a:lnTo>
                <a:lnTo>
                  <a:pt x="11818118" y="4277530"/>
                </a:lnTo>
                <a:cubicBezTo>
                  <a:pt x="11817612" y="4347824"/>
                  <a:pt x="11816272" y="4421987"/>
                  <a:pt x="11813601" y="4501036"/>
                </a:cubicBezTo>
                <a:cubicBezTo>
                  <a:pt x="11824398" y="4779554"/>
                  <a:pt x="11834923" y="4895505"/>
                  <a:pt x="11813601" y="5020415"/>
                </a:cubicBezTo>
                <a:cubicBezTo>
                  <a:pt x="11808270" y="5051643"/>
                  <a:pt x="11804885" y="5094410"/>
                  <a:pt x="11802984" y="5145366"/>
                </a:cubicBezTo>
                <a:lnTo>
                  <a:pt x="11802805" y="5153576"/>
                </a:lnTo>
                <a:lnTo>
                  <a:pt x="11813601" y="5280104"/>
                </a:lnTo>
                <a:cubicBezTo>
                  <a:pt x="11848339" y="5545832"/>
                  <a:pt x="11803810" y="5568088"/>
                  <a:pt x="11813601" y="5734561"/>
                </a:cubicBezTo>
                <a:cubicBezTo>
                  <a:pt x="11814825" y="5755370"/>
                  <a:pt x="11815354" y="5777180"/>
                  <a:pt x="11815391" y="5800160"/>
                </a:cubicBezTo>
                <a:lnTo>
                  <a:pt x="11814403" y="5861994"/>
                </a:lnTo>
                <a:lnTo>
                  <a:pt x="11814897" y="5940552"/>
                </a:lnTo>
                <a:cubicBezTo>
                  <a:pt x="11813455" y="6007961"/>
                  <a:pt x="11810716" y="6074118"/>
                  <a:pt x="11808410" y="6139030"/>
                </a:cubicBezTo>
                <a:lnTo>
                  <a:pt x="11805249" y="6294204"/>
                </a:lnTo>
                <a:lnTo>
                  <a:pt x="11806853" y="6377232"/>
                </a:lnTo>
                <a:lnTo>
                  <a:pt x="11813601" y="6513630"/>
                </a:lnTo>
                <a:cubicBezTo>
                  <a:pt x="11755932" y="6520071"/>
                  <a:pt x="11702085" y="6522123"/>
                  <a:pt x="11651008" y="6521869"/>
                </a:cubicBezTo>
                <a:lnTo>
                  <a:pt x="11606878" y="6520178"/>
                </a:lnTo>
                <a:lnTo>
                  <a:pt x="11480359" y="6526470"/>
                </a:lnTo>
                <a:cubicBezTo>
                  <a:pt x="11411497" y="6529079"/>
                  <a:pt x="11340067" y="6529281"/>
                  <a:pt x="11235913" y="6522672"/>
                </a:cubicBezTo>
                <a:lnTo>
                  <a:pt x="11167376" y="6517338"/>
                </a:lnTo>
                <a:lnTo>
                  <a:pt x="11118099" y="6519937"/>
                </a:lnTo>
                <a:cubicBezTo>
                  <a:pt x="11008080" y="6519923"/>
                  <a:pt x="10918905" y="6505169"/>
                  <a:pt x="10779737" y="6513630"/>
                </a:cubicBezTo>
                <a:lnTo>
                  <a:pt x="10756340" y="6513513"/>
                </a:lnTo>
                <a:lnTo>
                  <a:pt x="10748952" y="6514346"/>
                </a:lnTo>
                <a:cubicBezTo>
                  <a:pt x="10725838" y="6516206"/>
                  <a:pt x="10699773" y="6516641"/>
                  <a:pt x="10661780" y="6513630"/>
                </a:cubicBezTo>
                <a:lnTo>
                  <a:pt x="10643067" y="6512943"/>
                </a:lnTo>
                <a:lnTo>
                  <a:pt x="10627638" y="6512866"/>
                </a:lnTo>
                <a:lnTo>
                  <a:pt x="10598539" y="6511309"/>
                </a:lnTo>
                <a:lnTo>
                  <a:pt x="10590670" y="6511020"/>
                </a:lnTo>
                <a:cubicBezTo>
                  <a:pt x="10422654" y="6509230"/>
                  <a:pt x="10114537" y="6525711"/>
                  <a:pt x="9930443" y="6519069"/>
                </a:cubicBezTo>
                <a:lnTo>
                  <a:pt x="9908887" y="6517613"/>
                </a:lnTo>
                <a:lnTo>
                  <a:pt x="9697150" y="6531900"/>
                </a:lnTo>
                <a:cubicBezTo>
                  <a:pt x="9438634" y="6540253"/>
                  <a:pt x="9217380" y="6522684"/>
                  <a:pt x="9038128" y="6513630"/>
                </a:cubicBezTo>
                <a:lnTo>
                  <a:pt x="8901719" y="6509665"/>
                </a:lnTo>
                <a:lnTo>
                  <a:pt x="8766922" y="6512046"/>
                </a:lnTo>
                <a:cubicBezTo>
                  <a:pt x="8694433" y="6513288"/>
                  <a:pt x="8629372" y="6514112"/>
                  <a:pt x="8580175" y="6513630"/>
                </a:cubicBezTo>
                <a:lnTo>
                  <a:pt x="8571277" y="6513524"/>
                </a:lnTo>
                <a:lnTo>
                  <a:pt x="8462217" y="6513630"/>
                </a:lnTo>
                <a:cubicBezTo>
                  <a:pt x="8225188" y="6509968"/>
                  <a:pt x="7780127" y="6525503"/>
                  <a:pt x="7532434" y="6513630"/>
                </a:cubicBezTo>
                <a:lnTo>
                  <a:pt x="7448622" y="6511320"/>
                </a:lnTo>
                <a:lnTo>
                  <a:pt x="7428354" y="6513630"/>
                </a:lnTo>
                <a:cubicBezTo>
                  <a:pt x="7293248" y="6538560"/>
                  <a:pt x="7186080" y="6533261"/>
                  <a:pt x="7078782" y="6523679"/>
                </a:cubicBezTo>
                <a:lnTo>
                  <a:pt x="6973169" y="6513887"/>
                </a:lnTo>
                <a:lnTo>
                  <a:pt x="6954249" y="6514033"/>
                </a:lnTo>
                <a:cubicBezTo>
                  <a:pt x="6918701" y="6514123"/>
                  <a:pt x="6880374" y="6514018"/>
                  <a:pt x="6838566" y="6513630"/>
                </a:cubicBezTo>
                <a:lnTo>
                  <a:pt x="6790865" y="6514652"/>
                </a:lnTo>
                <a:lnTo>
                  <a:pt x="6717520" y="6518204"/>
                </a:lnTo>
                <a:lnTo>
                  <a:pt x="6690736" y="6516798"/>
                </a:lnTo>
                <a:lnTo>
                  <a:pt x="6604647" y="6518643"/>
                </a:lnTo>
                <a:cubicBezTo>
                  <a:pt x="6383546" y="6528740"/>
                  <a:pt x="6188571" y="6547337"/>
                  <a:pt x="5908782" y="6513630"/>
                </a:cubicBezTo>
                <a:lnTo>
                  <a:pt x="5827432" y="6506155"/>
                </a:lnTo>
                <a:lnTo>
                  <a:pt x="5818169" y="6505897"/>
                </a:lnTo>
                <a:cubicBezTo>
                  <a:pt x="5656134" y="6501940"/>
                  <a:pt x="5476891" y="6500561"/>
                  <a:pt x="5360626" y="6513630"/>
                </a:cubicBezTo>
                <a:cubicBezTo>
                  <a:pt x="5244362" y="6526700"/>
                  <a:pt x="5155294" y="6523407"/>
                  <a:pt x="5082581" y="6518492"/>
                </a:cubicBezTo>
                <a:lnTo>
                  <a:pt x="5011539" y="6513612"/>
                </a:lnTo>
                <a:lnTo>
                  <a:pt x="4978999" y="6513630"/>
                </a:lnTo>
                <a:lnTo>
                  <a:pt x="4947560" y="6512597"/>
                </a:lnTo>
                <a:lnTo>
                  <a:pt x="4902673" y="6513630"/>
                </a:lnTo>
                <a:cubicBezTo>
                  <a:pt x="4851834" y="6520217"/>
                  <a:pt x="4795188" y="6523001"/>
                  <a:pt x="4737076" y="6522747"/>
                </a:cubicBezTo>
                <a:lnTo>
                  <a:pt x="4649328" y="6518160"/>
                </a:lnTo>
                <a:lnTo>
                  <a:pt x="4624935" y="6519597"/>
                </a:lnTo>
                <a:cubicBezTo>
                  <a:pt x="4598495" y="6519851"/>
                  <a:pt x="4566987" y="6518389"/>
                  <a:pt x="4521046" y="6513630"/>
                </a:cubicBezTo>
                <a:lnTo>
                  <a:pt x="4456833" y="6510131"/>
                </a:lnTo>
                <a:lnTo>
                  <a:pt x="4343538" y="6512337"/>
                </a:lnTo>
                <a:cubicBezTo>
                  <a:pt x="4260681" y="6514690"/>
                  <a:pt x="4174545" y="6517475"/>
                  <a:pt x="4104725" y="6513630"/>
                </a:cubicBezTo>
                <a:cubicBezTo>
                  <a:pt x="3965085" y="6505941"/>
                  <a:pt x="3802107" y="6535988"/>
                  <a:pt x="3528815" y="6513630"/>
                </a:cubicBezTo>
                <a:lnTo>
                  <a:pt x="3407613" y="6504978"/>
                </a:lnTo>
                <a:lnTo>
                  <a:pt x="3251268" y="6513630"/>
                </a:lnTo>
                <a:cubicBezTo>
                  <a:pt x="3103602" y="6529652"/>
                  <a:pt x="3004932" y="6519904"/>
                  <a:pt x="2867035" y="6513929"/>
                </a:cubicBezTo>
                <a:lnTo>
                  <a:pt x="2840124" y="6513045"/>
                </a:lnTo>
                <a:lnTo>
                  <a:pt x="2834946" y="6513630"/>
                </a:lnTo>
                <a:cubicBezTo>
                  <a:pt x="2691933" y="6538293"/>
                  <a:pt x="2614008" y="6529004"/>
                  <a:pt x="2502859" y="6520536"/>
                </a:cubicBezTo>
                <a:lnTo>
                  <a:pt x="2442001" y="6517197"/>
                </a:lnTo>
                <a:lnTo>
                  <a:pt x="2438245" y="6517313"/>
                </a:lnTo>
                <a:cubicBezTo>
                  <a:pt x="2401807" y="6517985"/>
                  <a:pt x="2368299" y="6518156"/>
                  <a:pt x="2336678" y="6517988"/>
                </a:cubicBezTo>
                <a:lnTo>
                  <a:pt x="2185932" y="6514754"/>
                </a:lnTo>
                <a:lnTo>
                  <a:pt x="1960620" y="6520062"/>
                </a:lnTo>
                <a:cubicBezTo>
                  <a:pt x="1876521" y="6521810"/>
                  <a:pt x="1788378" y="6523022"/>
                  <a:pt x="1701155" y="6522387"/>
                </a:cubicBezTo>
                <a:lnTo>
                  <a:pt x="1589271" y="6518529"/>
                </a:lnTo>
                <a:lnTo>
                  <a:pt x="1539168" y="6519829"/>
                </a:lnTo>
                <a:cubicBezTo>
                  <a:pt x="1395291" y="6522782"/>
                  <a:pt x="1407110" y="6517174"/>
                  <a:pt x="1287620" y="6513630"/>
                </a:cubicBezTo>
                <a:cubicBezTo>
                  <a:pt x="1168131" y="6510087"/>
                  <a:pt x="1041230" y="6513238"/>
                  <a:pt x="932033" y="6514000"/>
                </a:cubicBezTo>
                <a:lnTo>
                  <a:pt x="918750" y="6513952"/>
                </a:lnTo>
                <a:lnTo>
                  <a:pt x="858917" y="6514806"/>
                </a:lnTo>
                <a:cubicBezTo>
                  <a:pt x="826932" y="6514879"/>
                  <a:pt x="792070" y="6514545"/>
                  <a:pt x="753341" y="6513630"/>
                </a:cubicBezTo>
                <a:cubicBezTo>
                  <a:pt x="443511" y="6506311"/>
                  <a:pt x="354936" y="6524642"/>
                  <a:pt x="17841" y="6513630"/>
                </a:cubicBezTo>
                <a:cubicBezTo>
                  <a:pt x="-956" y="6342673"/>
                  <a:pt x="-10467" y="6012653"/>
                  <a:pt x="17841" y="5799484"/>
                </a:cubicBezTo>
                <a:lnTo>
                  <a:pt x="19845" y="5756408"/>
                </a:lnTo>
                <a:lnTo>
                  <a:pt x="17841" y="5734561"/>
                </a:lnTo>
                <a:cubicBezTo>
                  <a:pt x="13149" y="5695472"/>
                  <a:pt x="12578" y="5648752"/>
                  <a:pt x="13918" y="5598323"/>
                </a:cubicBezTo>
                <a:lnTo>
                  <a:pt x="18180" y="5508699"/>
                </a:lnTo>
                <a:lnTo>
                  <a:pt x="16493" y="5477760"/>
                </a:lnTo>
                <a:cubicBezTo>
                  <a:pt x="8966" y="5369709"/>
                  <a:pt x="1889" y="5260695"/>
                  <a:pt x="17841" y="5150260"/>
                </a:cubicBezTo>
                <a:cubicBezTo>
                  <a:pt x="-3463" y="5038150"/>
                  <a:pt x="-2139" y="4857473"/>
                  <a:pt x="6850" y="4650409"/>
                </a:cubicBezTo>
                <a:lnTo>
                  <a:pt x="14633" y="4498670"/>
                </a:lnTo>
                <a:lnTo>
                  <a:pt x="14494" y="4495758"/>
                </a:lnTo>
                <a:cubicBezTo>
                  <a:pt x="12245" y="4421472"/>
                  <a:pt x="13025" y="4335511"/>
                  <a:pt x="14442" y="4243130"/>
                </a:cubicBezTo>
                <a:lnTo>
                  <a:pt x="16801" y="4091152"/>
                </a:lnTo>
                <a:lnTo>
                  <a:pt x="13537" y="4018512"/>
                </a:lnTo>
                <a:lnTo>
                  <a:pt x="17696" y="3920163"/>
                </a:lnTo>
                <a:lnTo>
                  <a:pt x="17841" y="3851812"/>
                </a:lnTo>
                <a:cubicBezTo>
                  <a:pt x="15571" y="3651484"/>
                  <a:pt x="26219" y="3546077"/>
                  <a:pt x="24551" y="3386181"/>
                </a:cubicBezTo>
                <a:lnTo>
                  <a:pt x="24397" y="3379573"/>
                </a:lnTo>
                <a:lnTo>
                  <a:pt x="22173" y="3327681"/>
                </a:lnTo>
                <a:cubicBezTo>
                  <a:pt x="20895" y="3304536"/>
                  <a:pt x="19446" y="3284181"/>
                  <a:pt x="17841" y="3267510"/>
                </a:cubicBezTo>
                <a:cubicBezTo>
                  <a:pt x="8213" y="3167488"/>
                  <a:pt x="-3113" y="2984082"/>
                  <a:pt x="3931" y="2799801"/>
                </a:cubicBezTo>
                <a:lnTo>
                  <a:pt x="4125" y="2797274"/>
                </a:lnTo>
                <a:lnTo>
                  <a:pt x="3717" y="2776150"/>
                </a:lnTo>
                <a:cubicBezTo>
                  <a:pt x="3237" y="2640023"/>
                  <a:pt x="7465" y="2516197"/>
                  <a:pt x="17841" y="2423520"/>
                </a:cubicBezTo>
                <a:cubicBezTo>
                  <a:pt x="20435" y="2400350"/>
                  <a:pt x="22069" y="2375698"/>
                  <a:pt x="22982" y="2349684"/>
                </a:cubicBezTo>
                <a:lnTo>
                  <a:pt x="23157" y="2331991"/>
                </a:lnTo>
                <a:lnTo>
                  <a:pt x="21648" y="2290240"/>
                </a:lnTo>
                <a:cubicBezTo>
                  <a:pt x="18695" y="2240502"/>
                  <a:pt x="15426" y="2193755"/>
                  <a:pt x="14054" y="2150784"/>
                </a:cubicBezTo>
                <a:lnTo>
                  <a:pt x="17291" y="2050968"/>
                </a:lnTo>
                <a:lnTo>
                  <a:pt x="12351" y="1872365"/>
                </a:lnTo>
                <a:cubicBezTo>
                  <a:pt x="11665" y="1799113"/>
                  <a:pt x="12859" y="1722821"/>
                  <a:pt x="17841" y="1644450"/>
                </a:cubicBezTo>
                <a:lnTo>
                  <a:pt x="21169" y="1569934"/>
                </a:lnTo>
                <a:lnTo>
                  <a:pt x="20488" y="1547698"/>
                </a:lnTo>
                <a:cubicBezTo>
                  <a:pt x="19568" y="1516527"/>
                  <a:pt x="18663" y="1483900"/>
                  <a:pt x="17841" y="1449683"/>
                </a:cubicBezTo>
                <a:cubicBezTo>
                  <a:pt x="11271" y="1175953"/>
                  <a:pt x="1415" y="1152151"/>
                  <a:pt x="17841" y="995226"/>
                </a:cubicBezTo>
                <a:lnTo>
                  <a:pt x="19885" y="968921"/>
                </a:lnTo>
                <a:lnTo>
                  <a:pt x="17841" y="930304"/>
                </a:lnTo>
                <a:cubicBezTo>
                  <a:pt x="7442" y="768208"/>
                  <a:pt x="7865" y="285783"/>
                  <a:pt x="17841" y="21390"/>
                </a:cubicBezTo>
                <a:cubicBezTo>
                  <a:pt x="147136" y="10433"/>
                  <a:pt x="296588" y="9602"/>
                  <a:pt x="440468" y="11925"/>
                </a:cubicBezTo>
                <a:lnTo>
                  <a:pt x="473966" y="12726"/>
                </a:lnTo>
                <a:lnTo>
                  <a:pt x="478805" y="12539"/>
                </a:lnTo>
                <a:lnTo>
                  <a:pt x="484496" y="12977"/>
                </a:lnTo>
                <a:lnTo>
                  <a:pt x="648894" y="16905"/>
                </a:lnTo>
                <a:cubicBezTo>
                  <a:pt x="714833" y="18773"/>
                  <a:pt x="776163" y="20559"/>
                  <a:pt x="829667" y="21390"/>
                </a:cubicBezTo>
                <a:lnTo>
                  <a:pt x="916694" y="22693"/>
                </a:lnTo>
                <a:lnTo>
                  <a:pt x="933747" y="21390"/>
                </a:lnTo>
                <a:cubicBezTo>
                  <a:pt x="1086511" y="12604"/>
                  <a:pt x="1591110" y="15003"/>
                  <a:pt x="1863531" y="21390"/>
                </a:cubicBezTo>
                <a:lnTo>
                  <a:pt x="1920387" y="22646"/>
                </a:lnTo>
                <a:lnTo>
                  <a:pt x="2054705" y="24358"/>
                </a:lnTo>
                <a:cubicBezTo>
                  <a:pt x="2107717" y="24456"/>
                  <a:pt x="2161143" y="23719"/>
                  <a:pt x="2217404" y="21390"/>
                </a:cubicBezTo>
                <a:cubicBezTo>
                  <a:pt x="2442445" y="12073"/>
                  <a:pt x="2732199" y="18194"/>
                  <a:pt x="2911273" y="21390"/>
                </a:cubicBezTo>
                <a:lnTo>
                  <a:pt x="3023675" y="20799"/>
                </a:lnTo>
                <a:lnTo>
                  <a:pt x="3093869" y="15816"/>
                </a:lnTo>
                <a:cubicBezTo>
                  <a:pt x="3182922" y="11551"/>
                  <a:pt x="3301373" y="10993"/>
                  <a:pt x="3429365" y="12165"/>
                </a:cubicBezTo>
                <a:lnTo>
                  <a:pt x="3575555" y="14425"/>
                </a:lnTo>
                <a:lnTo>
                  <a:pt x="3605772" y="13210"/>
                </a:lnTo>
                <a:cubicBezTo>
                  <a:pt x="3774503" y="6974"/>
                  <a:pt x="3960371" y="3465"/>
                  <a:pt x="4063093" y="21390"/>
                </a:cubicBezTo>
                <a:lnTo>
                  <a:pt x="4088792" y="24677"/>
                </a:lnTo>
                <a:lnTo>
                  <a:pt x="4129769" y="25744"/>
                </a:lnTo>
                <a:cubicBezTo>
                  <a:pt x="4269845" y="29597"/>
                  <a:pt x="4297423" y="30995"/>
                  <a:pt x="4403088" y="21390"/>
                </a:cubicBezTo>
                <a:cubicBezTo>
                  <a:pt x="4473592" y="10814"/>
                  <a:pt x="4858406" y="-6032"/>
                  <a:pt x="5096956" y="21390"/>
                </a:cubicBezTo>
                <a:lnTo>
                  <a:pt x="5251798" y="27914"/>
                </a:lnTo>
                <a:lnTo>
                  <a:pt x="5332872" y="21390"/>
                </a:lnTo>
                <a:cubicBezTo>
                  <a:pt x="5422885" y="11295"/>
                  <a:pt x="5502187" y="8863"/>
                  <a:pt x="5576462" y="10240"/>
                </a:cubicBezTo>
                <a:lnTo>
                  <a:pt x="5700011" y="17015"/>
                </a:lnTo>
                <a:lnTo>
                  <a:pt x="5761151" y="15143"/>
                </a:lnTo>
                <a:cubicBezTo>
                  <a:pt x="5846776" y="14123"/>
                  <a:pt x="5935566" y="15403"/>
                  <a:pt x="6026740" y="21390"/>
                </a:cubicBezTo>
                <a:lnTo>
                  <a:pt x="6161088" y="29209"/>
                </a:lnTo>
                <a:lnTo>
                  <a:pt x="6262655" y="21390"/>
                </a:lnTo>
                <a:cubicBezTo>
                  <a:pt x="6405549" y="5694"/>
                  <a:pt x="6517747" y="175"/>
                  <a:pt x="6610089" y="5"/>
                </a:cubicBezTo>
                <a:close/>
              </a:path>
            </a:pathLst>
          </a:custGeom>
        </p:spPr>
      </p:pic>
      <p:pic>
        <p:nvPicPr>
          <p:cNvPr id="3" name="Slide_6_Dennis">
            <a:hlinkClick r:id="" action="ppaction://media"/>
            <a:extLst>
              <a:ext uri="{FF2B5EF4-FFF2-40B4-BE49-F238E27FC236}">
                <a16:creationId xmlns:a16="http://schemas.microsoft.com/office/drawing/2014/main" id="{16B83EE2-F82C-4E1F-BDD6-1154871EDDC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52900" y="1887538"/>
            <a:ext cx="609600" cy="609600"/>
          </a:xfrm>
          <a:prstGeom prst="rect">
            <a:avLst/>
          </a:prstGeom>
        </p:spPr>
      </p:pic>
      <p:sp>
        <p:nvSpPr>
          <p:cNvPr id="6" name="TextBox 5">
            <a:extLst>
              <a:ext uri="{FF2B5EF4-FFF2-40B4-BE49-F238E27FC236}">
                <a16:creationId xmlns:a16="http://schemas.microsoft.com/office/drawing/2014/main" id="{BAE325D0-246F-4803-B63F-F7F6EF3ADC8F}"/>
              </a:ext>
            </a:extLst>
          </p:cNvPr>
          <p:cNvSpPr txBox="1"/>
          <p:nvPr/>
        </p:nvSpPr>
        <p:spPr>
          <a:xfrm>
            <a:off x="180279" y="161490"/>
            <a:ext cx="2539478" cy="646331"/>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Demosthenes </a:t>
            </a:r>
            <a:r>
              <a:rPr lang="en-US" dirty="0" err="1">
                <a:latin typeface="Calibri" panose="020F0502020204030204" pitchFamily="34" charset="0"/>
                <a:cs typeface="Calibri" panose="020F0502020204030204" pitchFamily="34" charset="0"/>
              </a:rPr>
              <a:t>Kaloudelis</a:t>
            </a:r>
            <a:r>
              <a:rPr lang="en-US" dirty="0">
                <a:latin typeface="Calibri" panose="020F0502020204030204" pitchFamily="34" charset="0"/>
                <a:cs typeface="Calibri" panose="020F0502020204030204" pitchFamily="34" charset="0"/>
              </a:rPr>
              <a:t> </a:t>
            </a: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515711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69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90000"/>
            <a:lumOff val="10000"/>
          </a:schemeClr>
        </a:solidFill>
        <a:effectLst/>
      </p:bgPr>
    </p:bg>
    <p:spTree>
      <p:nvGrpSpPr>
        <p:cNvPr id="1" name=""/>
        <p:cNvGrpSpPr/>
        <p:nvPr/>
      </p:nvGrpSpPr>
      <p:grpSpPr>
        <a:xfrm>
          <a:off x="0" y="0"/>
          <a:ext cx="0" cy="0"/>
          <a:chOff x="0" y="0"/>
          <a:chExt cx="0" cy="0"/>
        </a:xfrm>
      </p:grpSpPr>
      <p:sp useBgFill="1">
        <p:nvSpPr>
          <p:cNvPr id="13" name="Rectangle 11">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descr="A screenshot of a cell phone&#10;&#10;Description generated with high confidence">
            <a:extLst>
              <a:ext uri="{FF2B5EF4-FFF2-40B4-BE49-F238E27FC236}">
                <a16:creationId xmlns:a16="http://schemas.microsoft.com/office/drawing/2014/main" id="{1F9DF2D9-1609-4381-85BA-535EA05A4DF3}"/>
              </a:ext>
            </a:extLst>
          </p:cNvPr>
          <p:cNvPicPr>
            <a:picLocks noChangeAspect="1"/>
          </p:cNvPicPr>
          <p:nvPr/>
        </p:nvPicPr>
        <p:blipFill rotWithShape="1">
          <a:blip r:embed="rId4"/>
          <a:srcRect l="6329" r="1" b="1"/>
          <a:stretch/>
        </p:blipFill>
        <p:spPr>
          <a:xfrm>
            <a:off x="180279" y="161490"/>
            <a:ext cx="11827082" cy="6534092"/>
          </a:xfrm>
          <a:custGeom>
            <a:avLst/>
            <a:gdLst/>
            <a:ahLst/>
            <a:cxnLst/>
            <a:rect l="l" t="t" r="r" b="b"/>
            <a:pathLst>
              <a:path w="11827082" h="6534092">
                <a:moveTo>
                  <a:pt x="6610089" y="5"/>
                </a:moveTo>
                <a:cubicBezTo>
                  <a:pt x="6763993" y="-277"/>
                  <a:pt x="6862741" y="14300"/>
                  <a:pt x="6956523" y="21390"/>
                </a:cubicBezTo>
                <a:cubicBezTo>
                  <a:pt x="7271939" y="-12207"/>
                  <a:pt x="7581352" y="149"/>
                  <a:pt x="7768349" y="21390"/>
                </a:cubicBezTo>
                <a:lnTo>
                  <a:pt x="7831642" y="23688"/>
                </a:lnTo>
                <a:lnTo>
                  <a:pt x="7886307" y="21390"/>
                </a:lnTo>
                <a:cubicBezTo>
                  <a:pt x="7951978" y="17798"/>
                  <a:pt x="8007622" y="16567"/>
                  <a:pt x="8057445" y="16600"/>
                </a:cubicBezTo>
                <a:lnTo>
                  <a:pt x="8096254" y="17396"/>
                </a:lnTo>
                <a:lnTo>
                  <a:pt x="8199591" y="12947"/>
                </a:lnTo>
                <a:cubicBezTo>
                  <a:pt x="8247971" y="12558"/>
                  <a:pt x="8296272" y="14617"/>
                  <a:pt x="8344260" y="21390"/>
                </a:cubicBezTo>
                <a:lnTo>
                  <a:pt x="8355505" y="22738"/>
                </a:lnTo>
                <a:lnTo>
                  <a:pt x="8462217" y="21390"/>
                </a:lnTo>
                <a:cubicBezTo>
                  <a:pt x="8567700" y="16869"/>
                  <a:pt x="8666620" y="17239"/>
                  <a:pt x="8761697" y="18554"/>
                </a:cubicBezTo>
                <a:lnTo>
                  <a:pt x="8808871" y="19038"/>
                </a:lnTo>
                <a:lnTo>
                  <a:pt x="8941246" y="13930"/>
                </a:lnTo>
                <a:cubicBezTo>
                  <a:pt x="9040199" y="10800"/>
                  <a:pt x="9149474" y="10157"/>
                  <a:pt x="9260166" y="21390"/>
                </a:cubicBezTo>
                <a:lnTo>
                  <a:pt x="9339613" y="26448"/>
                </a:lnTo>
                <a:lnTo>
                  <a:pt x="9432845" y="28493"/>
                </a:lnTo>
                <a:cubicBezTo>
                  <a:pt x="9587011" y="31230"/>
                  <a:pt x="9744909" y="31599"/>
                  <a:pt x="9849954" y="21390"/>
                </a:cubicBezTo>
                <a:cubicBezTo>
                  <a:pt x="10060044" y="972"/>
                  <a:pt x="10204432" y="2657"/>
                  <a:pt x="10425865" y="21390"/>
                </a:cubicBezTo>
                <a:lnTo>
                  <a:pt x="10477895" y="25158"/>
                </a:lnTo>
                <a:lnTo>
                  <a:pt x="10566351" y="27751"/>
                </a:lnTo>
                <a:cubicBezTo>
                  <a:pt x="10727031" y="32755"/>
                  <a:pt x="10877889" y="35639"/>
                  <a:pt x="11001775" y="21390"/>
                </a:cubicBezTo>
                <a:cubicBezTo>
                  <a:pt x="11249546" y="-7108"/>
                  <a:pt x="11434553" y="12510"/>
                  <a:pt x="11813601" y="21390"/>
                </a:cubicBezTo>
                <a:cubicBezTo>
                  <a:pt x="11817928" y="208271"/>
                  <a:pt x="11818867" y="336567"/>
                  <a:pt x="11813601" y="475847"/>
                </a:cubicBezTo>
                <a:cubicBezTo>
                  <a:pt x="11808335" y="615127"/>
                  <a:pt x="11845853" y="1008651"/>
                  <a:pt x="11813601" y="1254916"/>
                </a:cubicBezTo>
                <a:cubicBezTo>
                  <a:pt x="11809570" y="1285699"/>
                  <a:pt x="11806768" y="1314174"/>
                  <a:pt x="11804923" y="1340777"/>
                </a:cubicBezTo>
                <a:lnTo>
                  <a:pt x="11803652" y="1373115"/>
                </a:lnTo>
                <a:lnTo>
                  <a:pt x="11804560" y="1395572"/>
                </a:lnTo>
                <a:cubicBezTo>
                  <a:pt x="11806656" y="1431340"/>
                  <a:pt x="11809600" y="1470662"/>
                  <a:pt x="11813601" y="1514605"/>
                </a:cubicBezTo>
                <a:cubicBezTo>
                  <a:pt x="11829606" y="1690380"/>
                  <a:pt x="11822955" y="1813845"/>
                  <a:pt x="11815628" y="1920902"/>
                </a:cubicBezTo>
                <a:lnTo>
                  <a:pt x="11811346" y="1995660"/>
                </a:lnTo>
                <a:lnTo>
                  <a:pt x="11813868" y="2104640"/>
                </a:lnTo>
                <a:lnTo>
                  <a:pt x="11817197" y="2264365"/>
                </a:lnTo>
                <a:lnTo>
                  <a:pt x="11821465" y="2306631"/>
                </a:lnTo>
                <a:cubicBezTo>
                  <a:pt x="11835170" y="2477814"/>
                  <a:pt x="11818400" y="2578773"/>
                  <a:pt x="11813601" y="2683208"/>
                </a:cubicBezTo>
                <a:cubicBezTo>
                  <a:pt x="11809487" y="2772725"/>
                  <a:pt x="11816027" y="2930030"/>
                  <a:pt x="11816192" y="3070653"/>
                </a:cubicBezTo>
                <a:lnTo>
                  <a:pt x="11813610" y="3202145"/>
                </a:lnTo>
                <a:lnTo>
                  <a:pt x="11813601" y="3267510"/>
                </a:lnTo>
                <a:cubicBezTo>
                  <a:pt x="11811419" y="3587194"/>
                  <a:pt x="11813535" y="3497122"/>
                  <a:pt x="11813601" y="3721967"/>
                </a:cubicBezTo>
                <a:cubicBezTo>
                  <a:pt x="11813617" y="3778178"/>
                  <a:pt x="11814293" y="3835214"/>
                  <a:pt x="11815131" y="3894088"/>
                </a:cubicBezTo>
                <a:lnTo>
                  <a:pt x="11816203" y="3972593"/>
                </a:lnTo>
                <a:lnTo>
                  <a:pt x="11816265" y="3973919"/>
                </a:lnTo>
                <a:cubicBezTo>
                  <a:pt x="11819902" y="4062998"/>
                  <a:pt x="11819694" y="4122248"/>
                  <a:pt x="11818174" y="4171327"/>
                </a:cubicBezTo>
                <a:lnTo>
                  <a:pt x="11817878" y="4178488"/>
                </a:lnTo>
                <a:lnTo>
                  <a:pt x="11818118" y="4277530"/>
                </a:lnTo>
                <a:cubicBezTo>
                  <a:pt x="11817612" y="4347824"/>
                  <a:pt x="11816272" y="4421987"/>
                  <a:pt x="11813601" y="4501036"/>
                </a:cubicBezTo>
                <a:cubicBezTo>
                  <a:pt x="11824398" y="4779554"/>
                  <a:pt x="11834923" y="4895505"/>
                  <a:pt x="11813601" y="5020415"/>
                </a:cubicBezTo>
                <a:cubicBezTo>
                  <a:pt x="11808270" y="5051643"/>
                  <a:pt x="11804885" y="5094410"/>
                  <a:pt x="11802984" y="5145366"/>
                </a:cubicBezTo>
                <a:lnTo>
                  <a:pt x="11802805" y="5153576"/>
                </a:lnTo>
                <a:lnTo>
                  <a:pt x="11813601" y="5280104"/>
                </a:lnTo>
                <a:cubicBezTo>
                  <a:pt x="11848339" y="5545832"/>
                  <a:pt x="11803810" y="5568088"/>
                  <a:pt x="11813601" y="5734561"/>
                </a:cubicBezTo>
                <a:cubicBezTo>
                  <a:pt x="11814825" y="5755370"/>
                  <a:pt x="11815354" y="5777180"/>
                  <a:pt x="11815391" y="5800160"/>
                </a:cubicBezTo>
                <a:lnTo>
                  <a:pt x="11814403" y="5861994"/>
                </a:lnTo>
                <a:lnTo>
                  <a:pt x="11814897" y="5940552"/>
                </a:lnTo>
                <a:cubicBezTo>
                  <a:pt x="11813455" y="6007961"/>
                  <a:pt x="11810716" y="6074118"/>
                  <a:pt x="11808410" y="6139030"/>
                </a:cubicBezTo>
                <a:lnTo>
                  <a:pt x="11805249" y="6294204"/>
                </a:lnTo>
                <a:lnTo>
                  <a:pt x="11806853" y="6377232"/>
                </a:lnTo>
                <a:lnTo>
                  <a:pt x="11813601" y="6513630"/>
                </a:lnTo>
                <a:cubicBezTo>
                  <a:pt x="11755932" y="6520071"/>
                  <a:pt x="11702085" y="6522123"/>
                  <a:pt x="11651008" y="6521869"/>
                </a:cubicBezTo>
                <a:lnTo>
                  <a:pt x="11606878" y="6520178"/>
                </a:lnTo>
                <a:lnTo>
                  <a:pt x="11480359" y="6526470"/>
                </a:lnTo>
                <a:cubicBezTo>
                  <a:pt x="11411497" y="6529079"/>
                  <a:pt x="11340067" y="6529281"/>
                  <a:pt x="11235913" y="6522672"/>
                </a:cubicBezTo>
                <a:lnTo>
                  <a:pt x="11167376" y="6517338"/>
                </a:lnTo>
                <a:lnTo>
                  <a:pt x="11118099" y="6519937"/>
                </a:lnTo>
                <a:cubicBezTo>
                  <a:pt x="11008080" y="6519923"/>
                  <a:pt x="10918905" y="6505169"/>
                  <a:pt x="10779737" y="6513630"/>
                </a:cubicBezTo>
                <a:lnTo>
                  <a:pt x="10756340" y="6513513"/>
                </a:lnTo>
                <a:lnTo>
                  <a:pt x="10748952" y="6514346"/>
                </a:lnTo>
                <a:cubicBezTo>
                  <a:pt x="10725838" y="6516206"/>
                  <a:pt x="10699773" y="6516641"/>
                  <a:pt x="10661780" y="6513630"/>
                </a:cubicBezTo>
                <a:lnTo>
                  <a:pt x="10643067" y="6512943"/>
                </a:lnTo>
                <a:lnTo>
                  <a:pt x="10627638" y="6512866"/>
                </a:lnTo>
                <a:lnTo>
                  <a:pt x="10598539" y="6511309"/>
                </a:lnTo>
                <a:lnTo>
                  <a:pt x="10590670" y="6511020"/>
                </a:lnTo>
                <a:cubicBezTo>
                  <a:pt x="10422654" y="6509230"/>
                  <a:pt x="10114537" y="6525711"/>
                  <a:pt x="9930443" y="6519069"/>
                </a:cubicBezTo>
                <a:lnTo>
                  <a:pt x="9908887" y="6517613"/>
                </a:lnTo>
                <a:lnTo>
                  <a:pt x="9697150" y="6531900"/>
                </a:lnTo>
                <a:cubicBezTo>
                  <a:pt x="9438634" y="6540253"/>
                  <a:pt x="9217380" y="6522684"/>
                  <a:pt x="9038128" y="6513630"/>
                </a:cubicBezTo>
                <a:lnTo>
                  <a:pt x="8901719" y="6509665"/>
                </a:lnTo>
                <a:lnTo>
                  <a:pt x="8766922" y="6512046"/>
                </a:lnTo>
                <a:cubicBezTo>
                  <a:pt x="8694433" y="6513288"/>
                  <a:pt x="8629372" y="6514112"/>
                  <a:pt x="8580175" y="6513630"/>
                </a:cubicBezTo>
                <a:lnTo>
                  <a:pt x="8571277" y="6513524"/>
                </a:lnTo>
                <a:lnTo>
                  <a:pt x="8462217" y="6513630"/>
                </a:lnTo>
                <a:cubicBezTo>
                  <a:pt x="8225188" y="6509968"/>
                  <a:pt x="7780127" y="6525503"/>
                  <a:pt x="7532434" y="6513630"/>
                </a:cubicBezTo>
                <a:lnTo>
                  <a:pt x="7448622" y="6511320"/>
                </a:lnTo>
                <a:lnTo>
                  <a:pt x="7428354" y="6513630"/>
                </a:lnTo>
                <a:cubicBezTo>
                  <a:pt x="7293248" y="6538560"/>
                  <a:pt x="7186080" y="6533261"/>
                  <a:pt x="7078782" y="6523679"/>
                </a:cubicBezTo>
                <a:lnTo>
                  <a:pt x="6973169" y="6513887"/>
                </a:lnTo>
                <a:lnTo>
                  <a:pt x="6954249" y="6514033"/>
                </a:lnTo>
                <a:cubicBezTo>
                  <a:pt x="6918701" y="6514123"/>
                  <a:pt x="6880374" y="6514018"/>
                  <a:pt x="6838566" y="6513630"/>
                </a:cubicBezTo>
                <a:lnTo>
                  <a:pt x="6790865" y="6514652"/>
                </a:lnTo>
                <a:lnTo>
                  <a:pt x="6717520" y="6518204"/>
                </a:lnTo>
                <a:lnTo>
                  <a:pt x="6690736" y="6516798"/>
                </a:lnTo>
                <a:lnTo>
                  <a:pt x="6604647" y="6518643"/>
                </a:lnTo>
                <a:cubicBezTo>
                  <a:pt x="6383546" y="6528740"/>
                  <a:pt x="6188571" y="6547337"/>
                  <a:pt x="5908782" y="6513630"/>
                </a:cubicBezTo>
                <a:lnTo>
                  <a:pt x="5827432" y="6506155"/>
                </a:lnTo>
                <a:lnTo>
                  <a:pt x="5818169" y="6505897"/>
                </a:lnTo>
                <a:cubicBezTo>
                  <a:pt x="5656134" y="6501940"/>
                  <a:pt x="5476891" y="6500561"/>
                  <a:pt x="5360626" y="6513630"/>
                </a:cubicBezTo>
                <a:cubicBezTo>
                  <a:pt x="5244362" y="6526700"/>
                  <a:pt x="5155294" y="6523407"/>
                  <a:pt x="5082581" y="6518492"/>
                </a:cubicBezTo>
                <a:lnTo>
                  <a:pt x="5011539" y="6513612"/>
                </a:lnTo>
                <a:lnTo>
                  <a:pt x="4978999" y="6513630"/>
                </a:lnTo>
                <a:lnTo>
                  <a:pt x="4947560" y="6512597"/>
                </a:lnTo>
                <a:lnTo>
                  <a:pt x="4902673" y="6513630"/>
                </a:lnTo>
                <a:cubicBezTo>
                  <a:pt x="4851834" y="6520217"/>
                  <a:pt x="4795188" y="6523001"/>
                  <a:pt x="4737076" y="6522747"/>
                </a:cubicBezTo>
                <a:lnTo>
                  <a:pt x="4649328" y="6518160"/>
                </a:lnTo>
                <a:lnTo>
                  <a:pt x="4624935" y="6519597"/>
                </a:lnTo>
                <a:cubicBezTo>
                  <a:pt x="4598495" y="6519851"/>
                  <a:pt x="4566987" y="6518389"/>
                  <a:pt x="4521046" y="6513630"/>
                </a:cubicBezTo>
                <a:lnTo>
                  <a:pt x="4456833" y="6510131"/>
                </a:lnTo>
                <a:lnTo>
                  <a:pt x="4343538" y="6512337"/>
                </a:lnTo>
                <a:cubicBezTo>
                  <a:pt x="4260681" y="6514690"/>
                  <a:pt x="4174545" y="6517475"/>
                  <a:pt x="4104725" y="6513630"/>
                </a:cubicBezTo>
                <a:cubicBezTo>
                  <a:pt x="3965085" y="6505941"/>
                  <a:pt x="3802107" y="6535988"/>
                  <a:pt x="3528815" y="6513630"/>
                </a:cubicBezTo>
                <a:lnTo>
                  <a:pt x="3407613" y="6504978"/>
                </a:lnTo>
                <a:lnTo>
                  <a:pt x="3251268" y="6513630"/>
                </a:lnTo>
                <a:cubicBezTo>
                  <a:pt x="3103602" y="6529652"/>
                  <a:pt x="3004932" y="6519904"/>
                  <a:pt x="2867035" y="6513929"/>
                </a:cubicBezTo>
                <a:lnTo>
                  <a:pt x="2840124" y="6513045"/>
                </a:lnTo>
                <a:lnTo>
                  <a:pt x="2834946" y="6513630"/>
                </a:lnTo>
                <a:cubicBezTo>
                  <a:pt x="2691933" y="6538293"/>
                  <a:pt x="2614008" y="6529004"/>
                  <a:pt x="2502859" y="6520536"/>
                </a:cubicBezTo>
                <a:lnTo>
                  <a:pt x="2442001" y="6517197"/>
                </a:lnTo>
                <a:lnTo>
                  <a:pt x="2438245" y="6517313"/>
                </a:lnTo>
                <a:cubicBezTo>
                  <a:pt x="2401807" y="6517985"/>
                  <a:pt x="2368299" y="6518156"/>
                  <a:pt x="2336678" y="6517988"/>
                </a:cubicBezTo>
                <a:lnTo>
                  <a:pt x="2185932" y="6514754"/>
                </a:lnTo>
                <a:lnTo>
                  <a:pt x="1960620" y="6520062"/>
                </a:lnTo>
                <a:cubicBezTo>
                  <a:pt x="1876521" y="6521810"/>
                  <a:pt x="1788378" y="6523022"/>
                  <a:pt x="1701155" y="6522387"/>
                </a:cubicBezTo>
                <a:lnTo>
                  <a:pt x="1589271" y="6518529"/>
                </a:lnTo>
                <a:lnTo>
                  <a:pt x="1539168" y="6519829"/>
                </a:lnTo>
                <a:cubicBezTo>
                  <a:pt x="1395291" y="6522782"/>
                  <a:pt x="1407110" y="6517174"/>
                  <a:pt x="1287620" y="6513630"/>
                </a:cubicBezTo>
                <a:cubicBezTo>
                  <a:pt x="1168131" y="6510087"/>
                  <a:pt x="1041230" y="6513238"/>
                  <a:pt x="932033" y="6514000"/>
                </a:cubicBezTo>
                <a:lnTo>
                  <a:pt x="918750" y="6513952"/>
                </a:lnTo>
                <a:lnTo>
                  <a:pt x="858917" y="6514806"/>
                </a:lnTo>
                <a:cubicBezTo>
                  <a:pt x="826932" y="6514879"/>
                  <a:pt x="792070" y="6514545"/>
                  <a:pt x="753341" y="6513630"/>
                </a:cubicBezTo>
                <a:cubicBezTo>
                  <a:pt x="443511" y="6506311"/>
                  <a:pt x="354936" y="6524642"/>
                  <a:pt x="17841" y="6513630"/>
                </a:cubicBezTo>
                <a:cubicBezTo>
                  <a:pt x="-956" y="6342673"/>
                  <a:pt x="-10467" y="6012653"/>
                  <a:pt x="17841" y="5799484"/>
                </a:cubicBezTo>
                <a:lnTo>
                  <a:pt x="19845" y="5756408"/>
                </a:lnTo>
                <a:lnTo>
                  <a:pt x="17841" y="5734561"/>
                </a:lnTo>
                <a:cubicBezTo>
                  <a:pt x="13149" y="5695472"/>
                  <a:pt x="12578" y="5648752"/>
                  <a:pt x="13918" y="5598323"/>
                </a:cubicBezTo>
                <a:lnTo>
                  <a:pt x="18180" y="5508699"/>
                </a:lnTo>
                <a:lnTo>
                  <a:pt x="16493" y="5477760"/>
                </a:lnTo>
                <a:cubicBezTo>
                  <a:pt x="8966" y="5369709"/>
                  <a:pt x="1889" y="5260695"/>
                  <a:pt x="17841" y="5150260"/>
                </a:cubicBezTo>
                <a:cubicBezTo>
                  <a:pt x="-3463" y="5038150"/>
                  <a:pt x="-2139" y="4857473"/>
                  <a:pt x="6850" y="4650409"/>
                </a:cubicBezTo>
                <a:lnTo>
                  <a:pt x="14633" y="4498670"/>
                </a:lnTo>
                <a:lnTo>
                  <a:pt x="14494" y="4495758"/>
                </a:lnTo>
                <a:cubicBezTo>
                  <a:pt x="12245" y="4421472"/>
                  <a:pt x="13025" y="4335511"/>
                  <a:pt x="14442" y="4243130"/>
                </a:cubicBezTo>
                <a:lnTo>
                  <a:pt x="16801" y="4091152"/>
                </a:lnTo>
                <a:lnTo>
                  <a:pt x="13537" y="4018512"/>
                </a:lnTo>
                <a:lnTo>
                  <a:pt x="17696" y="3920163"/>
                </a:lnTo>
                <a:lnTo>
                  <a:pt x="17841" y="3851812"/>
                </a:lnTo>
                <a:cubicBezTo>
                  <a:pt x="15571" y="3651484"/>
                  <a:pt x="26219" y="3546077"/>
                  <a:pt x="24551" y="3386181"/>
                </a:cubicBezTo>
                <a:lnTo>
                  <a:pt x="24397" y="3379573"/>
                </a:lnTo>
                <a:lnTo>
                  <a:pt x="22173" y="3327681"/>
                </a:lnTo>
                <a:cubicBezTo>
                  <a:pt x="20895" y="3304536"/>
                  <a:pt x="19446" y="3284181"/>
                  <a:pt x="17841" y="3267510"/>
                </a:cubicBezTo>
                <a:cubicBezTo>
                  <a:pt x="8213" y="3167488"/>
                  <a:pt x="-3113" y="2984082"/>
                  <a:pt x="3931" y="2799801"/>
                </a:cubicBezTo>
                <a:lnTo>
                  <a:pt x="4125" y="2797274"/>
                </a:lnTo>
                <a:lnTo>
                  <a:pt x="3717" y="2776150"/>
                </a:lnTo>
                <a:cubicBezTo>
                  <a:pt x="3237" y="2640023"/>
                  <a:pt x="7465" y="2516197"/>
                  <a:pt x="17841" y="2423520"/>
                </a:cubicBezTo>
                <a:cubicBezTo>
                  <a:pt x="20435" y="2400350"/>
                  <a:pt x="22069" y="2375698"/>
                  <a:pt x="22982" y="2349684"/>
                </a:cubicBezTo>
                <a:lnTo>
                  <a:pt x="23157" y="2331991"/>
                </a:lnTo>
                <a:lnTo>
                  <a:pt x="21648" y="2290240"/>
                </a:lnTo>
                <a:cubicBezTo>
                  <a:pt x="18695" y="2240502"/>
                  <a:pt x="15426" y="2193755"/>
                  <a:pt x="14054" y="2150784"/>
                </a:cubicBezTo>
                <a:lnTo>
                  <a:pt x="17291" y="2050968"/>
                </a:lnTo>
                <a:lnTo>
                  <a:pt x="12351" y="1872365"/>
                </a:lnTo>
                <a:cubicBezTo>
                  <a:pt x="11665" y="1799113"/>
                  <a:pt x="12859" y="1722821"/>
                  <a:pt x="17841" y="1644450"/>
                </a:cubicBezTo>
                <a:lnTo>
                  <a:pt x="21169" y="1569934"/>
                </a:lnTo>
                <a:lnTo>
                  <a:pt x="20488" y="1547698"/>
                </a:lnTo>
                <a:cubicBezTo>
                  <a:pt x="19568" y="1516527"/>
                  <a:pt x="18663" y="1483900"/>
                  <a:pt x="17841" y="1449683"/>
                </a:cubicBezTo>
                <a:cubicBezTo>
                  <a:pt x="11271" y="1175953"/>
                  <a:pt x="1415" y="1152151"/>
                  <a:pt x="17841" y="995226"/>
                </a:cubicBezTo>
                <a:lnTo>
                  <a:pt x="19885" y="968921"/>
                </a:lnTo>
                <a:lnTo>
                  <a:pt x="17841" y="930304"/>
                </a:lnTo>
                <a:cubicBezTo>
                  <a:pt x="7442" y="768208"/>
                  <a:pt x="7865" y="285783"/>
                  <a:pt x="17841" y="21390"/>
                </a:cubicBezTo>
                <a:cubicBezTo>
                  <a:pt x="147136" y="10433"/>
                  <a:pt x="296588" y="9602"/>
                  <a:pt x="440468" y="11925"/>
                </a:cubicBezTo>
                <a:lnTo>
                  <a:pt x="473966" y="12726"/>
                </a:lnTo>
                <a:lnTo>
                  <a:pt x="478805" y="12539"/>
                </a:lnTo>
                <a:lnTo>
                  <a:pt x="484496" y="12977"/>
                </a:lnTo>
                <a:lnTo>
                  <a:pt x="648894" y="16905"/>
                </a:lnTo>
                <a:cubicBezTo>
                  <a:pt x="714833" y="18773"/>
                  <a:pt x="776163" y="20559"/>
                  <a:pt x="829667" y="21390"/>
                </a:cubicBezTo>
                <a:lnTo>
                  <a:pt x="916694" y="22693"/>
                </a:lnTo>
                <a:lnTo>
                  <a:pt x="933747" y="21390"/>
                </a:lnTo>
                <a:cubicBezTo>
                  <a:pt x="1086511" y="12604"/>
                  <a:pt x="1591110" y="15003"/>
                  <a:pt x="1863531" y="21390"/>
                </a:cubicBezTo>
                <a:lnTo>
                  <a:pt x="1920387" y="22646"/>
                </a:lnTo>
                <a:lnTo>
                  <a:pt x="2054705" y="24358"/>
                </a:lnTo>
                <a:cubicBezTo>
                  <a:pt x="2107717" y="24456"/>
                  <a:pt x="2161143" y="23719"/>
                  <a:pt x="2217404" y="21390"/>
                </a:cubicBezTo>
                <a:cubicBezTo>
                  <a:pt x="2442445" y="12073"/>
                  <a:pt x="2732199" y="18194"/>
                  <a:pt x="2911273" y="21390"/>
                </a:cubicBezTo>
                <a:lnTo>
                  <a:pt x="3023675" y="20799"/>
                </a:lnTo>
                <a:lnTo>
                  <a:pt x="3093869" y="15816"/>
                </a:lnTo>
                <a:cubicBezTo>
                  <a:pt x="3182922" y="11551"/>
                  <a:pt x="3301373" y="10993"/>
                  <a:pt x="3429365" y="12165"/>
                </a:cubicBezTo>
                <a:lnTo>
                  <a:pt x="3575555" y="14425"/>
                </a:lnTo>
                <a:lnTo>
                  <a:pt x="3605772" y="13210"/>
                </a:lnTo>
                <a:cubicBezTo>
                  <a:pt x="3774503" y="6974"/>
                  <a:pt x="3960371" y="3465"/>
                  <a:pt x="4063093" y="21390"/>
                </a:cubicBezTo>
                <a:lnTo>
                  <a:pt x="4088792" y="24677"/>
                </a:lnTo>
                <a:lnTo>
                  <a:pt x="4129769" y="25744"/>
                </a:lnTo>
                <a:cubicBezTo>
                  <a:pt x="4269845" y="29597"/>
                  <a:pt x="4297423" y="30995"/>
                  <a:pt x="4403088" y="21390"/>
                </a:cubicBezTo>
                <a:cubicBezTo>
                  <a:pt x="4473592" y="10814"/>
                  <a:pt x="4858406" y="-6032"/>
                  <a:pt x="5096956" y="21390"/>
                </a:cubicBezTo>
                <a:lnTo>
                  <a:pt x="5251798" y="27914"/>
                </a:lnTo>
                <a:lnTo>
                  <a:pt x="5332872" y="21390"/>
                </a:lnTo>
                <a:cubicBezTo>
                  <a:pt x="5422885" y="11295"/>
                  <a:pt x="5502187" y="8863"/>
                  <a:pt x="5576462" y="10240"/>
                </a:cubicBezTo>
                <a:lnTo>
                  <a:pt x="5700011" y="17015"/>
                </a:lnTo>
                <a:lnTo>
                  <a:pt x="5761151" y="15143"/>
                </a:lnTo>
                <a:cubicBezTo>
                  <a:pt x="5846776" y="14123"/>
                  <a:pt x="5935566" y="15403"/>
                  <a:pt x="6026740" y="21390"/>
                </a:cubicBezTo>
                <a:lnTo>
                  <a:pt x="6161088" y="29209"/>
                </a:lnTo>
                <a:lnTo>
                  <a:pt x="6262655" y="21390"/>
                </a:lnTo>
                <a:cubicBezTo>
                  <a:pt x="6405549" y="5694"/>
                  <a:pt x="6517747" y="175"/>
                  <a:pt x="6610089" y="5"/>
                </a:cubicBezTo>
                <a:close/>
              </a:path>
            </a:pathLst>
          </a:custGeom>
        </p:spPr>
      </p:pic>
      <p:pic>
        <p:nvPicPr>
          <p:cNvPr id="2" name="Slide_7_Dennis">
            <a:hlinkClick r:id="" action="ppaction://media"/>
            <a:extLst>
              <a:ext uri="{FF2B5EF4-FFF2-40B4-BE49-F238E27FC236}">
                <a16:creationId xmlns:a16="http://schemas.microsoft.com/office/drawing/2014/main" id="{3872C6B5-103F-4038-82A2-3B81C16227C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65625" y="2709863"/>
            <a:ext cx="609600" cy="609600"/>
          </a:xfrm>
          <a:prstGeom prst="rect">
            <a:avLst/>
          </a:prstGeom>
        </p:spPr>
      </p:pic>
      <p:sp>
        <p:nvSpPr>
          <p:cNvPr id="5" name="TextBox 4">
            <a:extLst>
              <a:ext uri="{FF2B5EF4-FFF2-40B4-BE49-F238E27FC236}">
                <a16:creationId xmlns:a16="http://schemas.microsoft.com/office/drawing/2014/main" id="{ACA0D0B8-0F2F-4B41-9DE6-876CD90C9A97}"/>
              </a:ext>
            </a:extLst>
          </p:cNvPr>
          <p:cNvSpPr txBox="1"/>
          <p:nvPr/>
        </p:nvSpPr>
        <p:spPr>
          <a:xfrm>
            <a:off x="396254" y="161490"/>
            <a:ext cx="2539478" cy="646331"/>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Demosthenes </a:t>
            </a:r>
            <a:r>
              <a:rPr lang="en-US" dirty="0" err="1">
                <a:latin typeface="Calibri" panose="020F0502020204030204" pitchFamily="34" charset="0"/>
                <a:cs typeface="Calibri" panose="020F0502020204030204" pitchFamily="34" charset="0"/>
              </a:rPr>
              <a:t>Kaloudelis</a:t>
            </a:r>
            <a:r>
              <a:rPr lang="en-US" dirty="0">
                <a:latin typeface="Calibri" panose="020F0502020204030204" pitchFamily="34" charset="0"/>
                <a:cs typeface="Calibri" panose="020F0502020204030204" pitchFamily="34" charset="0"/>
              </a:rPr>
              <a:t> </a:t>
            </a: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2011603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0"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51" name="Rectangle 35">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ACDF974-3E7C-4808-AC1D-8C523736BAED}"/>
              </a:ext>
            </a:extLst>
          </p:cNvPr>
          <p:cNvSpPr txBox="1"/>
          <p:nvPr/>
        </p:nvSpPr>
        <p:spPr>
          <a:xfrm>
            <a:off x="630936" y="786384"/>
            <a:ext cx="3419856" cy="160020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3000">
                <a:latin typeface="Comic Sans MS"/>
                <a:ea typeface="+mj-ea"/>
                <a:cs typeface="+mj-cs"/>
              </a:rPr>
              <a:t>What does the curve look like</a:t>
            </a:r>
            <a:endParaRPr lang="en-US">
              <a:ea typeface="+mj-ea"/>
              <a:cs typeface="+mj-cs"/>
            </a:endParaRPr>
          </a:p>
        </p:txBody>
      </p:sp>
      <mc:AlternateContent xmlns:mc="http://schemas.openxmlformats.org/markup-compatibility/2006" xmlns:p14="http://schemas.microsoft.com/office/powerpoint/2010/main">
        <mc:Choice Requires="p14">
          <p:contentPart p14:bwMode="auto" r:id="rId4">
            <p14:nvContentPartPr>
              <p14:cNvPr id="52" name="Ink 37">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52" name="Ink 37">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5737403" y="1956150"/>
                <a:ext cx="36000" cy="32709"/>
              </a:xfrm>
              <a:prstGeom prst="rect">
                <a:avLst/>
              </a:prstGeom>
            </p:spPr>
          </p:pic>
        </mc:Fallback>
      </mc:AlternateContent>
      <p:sp>
        <p:nvSpPr>
          <p:cNvPr id="53" name="Rectangle 22">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14992" y="786384"/>
            <a:ext cx="18288" cy="1600200"/>
          </a:xfrm>
          <a:custGeom>
            <a:avLst/>
            <a:gdLst>
              <a:gd name="connsiteX0" fmla="*/ 0 w 18288"/>
              <a:gd name="connsiteY0" fmla="*/ 0 h 1600200"/>
              <a:gd name="connsiteX1" fmla="*/ 18288 w 18288"/>
              <a:gd name="connsiteY1" fmla="*/ 0 h 1600200"/>
              <a:gd name="connsiteX2" fmla="*/ 18288 w 18288"/>
              <a:gd name="connsiteY2" fmla="*/ 549402 h 1600200"/>
              <a:gd name="connsiteX3" fmla="*/ 18288 w 18288"/>
              <a:gd name="connsiteY3" fmla="*/ 1114806 h 1600200"/>
              <a:gd name="connsiteX4" fmla="*/ 18288 w 18288"/>
              <a:gd name="connsiteY4" fmla="*/ 1600200 h 1600200"/>
              <a:gd name="connsiteX5" fmla="*/ 0 w 18288"/>
              <a:gd name="connsiteY5" fmla="*/ 1600200 h 1600200"/>
              <a:gd name="connsiteX6" fmla="*/ 0 w 18288"/>
              <a:gd name="connsiteY6" fmla="*/ 1066800 h 1600200"/>
              <a:gd name="connsiteX7" fmla="*/ 0 w 18288"/>
              <a:gd name="connsiteY7" fmla="*/ 517398 h 1600200"/>
              <a:gd name="connsiteX8" fmla="*/ 0 w 18288"/>
              <a:gd name="connsiteY8" fmla="*/ 0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88" h="1600200" fill="none" extrusionOk="0">
                <a:moveTo>
                  <a:pt x="0" y="0"/>
                </a:moveTo>
                <a:cubicBezTo>
                  <a:pt x="4865" y="374"/>
                  <a:pt x="13608" y="53"/>
                  <a:pt x="18288" y="0"/>
                </a:cubicBezTo>
                <a:cubicBezTo>
                  <a:pt x="23286" y="215154"/>
                  <a:pt x="-6672" y="375145"/>
                  <a:pt x="18288" y="549402"/>
                </a:cubicBezTo>
                <a:cubicBezTo>
                  <a:pt x="43248" y="723659"/>
                  <a:pt x="44414" y="873011"/>
                  <a:pt x="18288" y="1114806"/>
                </a:cubicBezTo>
                <a:cubicBezTo>
                  <a:pt x="-7838" y="1356601"/>
                  <a:pt x="13030" y="1360490"/>
                  <a:pt x="18288" y="1600200"/>
                </a:cubicBezTo>
                <a:cubicBezTo>
                  <a:pt x="10638" y="1600772"/>
                  <a:pt x="4111" y="1599793"/>
                  <a:pt x="0" y="1600200"/>
                </a:cubicBezTo>
                <a:cubicBezTo>
                  <a:pt x="-6890" y="1375807"/>
                  <a:pt x="21339" y="1304563"/>
                  <a:pt x="0" y="1066800"/>
                </a:cubicBezTo>
                <a:cubicBezTo>
                  <a:pt x="-21339" y="829037"/>
                  <a:pt x="-23009" y="689986"/>
                  <a:pt x="0" y="517398"/>
                </a:cubicBezTo>
                <a:cubicBezTo>
                  <a:pt x="23009" y="344810"/>
                  <a:pt x="-9921" y="122345"/>
                  <a:pt x="0" y="0"/>
                </a:cubicBezTo>
                <a:close/>
              </a:path>
              <a:path w="18288" h="1600200" stroke="0" extrusionOk="0">
                <a:moveTo>
                  <a:pt x="0" y="0"/>
                </a:moveTo>
                <a:cubicBezTo>
                  <a:pt x="5341" y="9"/>
                  <a:pt x="11148" y="-611"/>
                  <a:pt x="18288" y="0"/>
                </a:cubicBezTo>
                <a:cubicBezTo>
                  <a:pt x="31387" y="104987"/>
                  <a:pt x="17137" y="300374"/>
                  <a:pt x="18288" y="485394"/>
                </a:cubicBezTo>
                <a:cubicBezTo>
                  <a:pt x="19439" y="670414"/>
                  <a:pt x="37394" y="922400"/>
                  <a:pt x="18288" y="1050798"/>
                </a:cubicBezTo>
                <a:cubicBezTo>
                  <a:pt x="-818" y="1179196"/>
                  <a:pt x="6556" y="1394957"/>
                  <a:pt x="18288" y="1600200"/>
                </a:cubicBezTo>
                <a:cubicBezTo>
                  <a:pt x="12642" y="1600430"/>
                  <a:pt x="3803" y="1599869"/>
                  <a:pt x="0" y="1600200"/>
                </a:cubicBezTo>
                <a:cubicBezTo>
                  <a:pt x="10832" y="1355159"/>
                  <a:pt x="-10163" y="1159269"/>
                  <a:pt x="0" y="1034796"/>
                </a:cubicBezTo>
                <a:cubicBezTo>
                  <a:pt x="10163" y="910323"/>
                  <a:pt x="5178" y="626710"/>
                  <a:pt x="0" y="469392"/>
                </a:cubicBezTo>
                <a:cubicBezTo>
                  <a:pt x="-5178" y="312074"/>
                  <a:pt x="20387" y="137476"/>
                  <a:pt x="0" y="0"/>
                </a:cubicBezTo>
                <a:close/>
              </a:path>
            </a:pathLst>
          </a:custGeom>
          <a:solidFill>
            <a:srgbClr val="7F97BA"/>
          </a:solidFill>
          <a:ln w="34925">
            <a:solidFill>
              <a:srgbClr val="7F97BA"/>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BD0B2CF-B7C1-485D-B271-6F1C9A30E39F}"/>
              </a:ext>
            </a:extLst>
          </p:cNvPr>
          <p:cNvSpPr txBox="1"/>
          <p:nvPr/>
        </p:nvSpPr>
        <p:spPr>
          <a:xfrm>
            <a:off x="4654295" y="786384"/>
            <a:ext cx="6894576" cy="1600200"/>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110000"/>
              </a:lnSpc>
              <a:spcAft>
                <a:spcPts val="600"/>
              </a:spcAft>
              <a:buFont typeface="Arial" panose="020B0604020202020204" pitchFamily="34" charset="0"/>
              <a:buChar char="•"/>
            </a:pPr>
            <a:r>
              <a:rPr lang="en-US" sz="1400">
                <a:latin typeface="Calibri"/>
                <a:cs typeface="Calibri"/>
              </a:rPr>
              <a:t>As you can see we are in the early stages of infection and death rates grow exponentially.</a:t>
            </a:r>
          </a:p>
          <a:p>
            <a:pPr indent="-228600">
              <a:lnSpc>
                <a:spcPct val="110000"/>
              </a:lnSpc>
              <a:spcAft>
                <a:spcPts val="600"/>
              </a:spcAft>
              <a:buFont typeface="Arial" panose="020B0604020202020204" pitchFamily="34" charset="0"/>
              <a:buChar char="•"/>
            </a:pPr>
            <a:r>
              <a:rPr lang="en-US" sz="1400">
                <a:latin typeface="Calibri"/>
                <a:cs typeface="Calibri"/>
              </a:rPr>
              <a:t>Because the population is finite, this curve will become logistic and start to flatten out</a:t>
            </a:r>
          </a:p>
        </p:txBody>
      </p:sp>
      <p:pic>
        <p:nvPicPr>
          <p:cNvPr id="3" name="Picture 4" descr="A close up of a map&#10;&#10;Description generated with high confidence">
            <a:extLst>
              <a:ext uri="{FF2B5EF4-FFF2-40B4-BE49-F238E27FC236}">
                <a16:creationId xmlns:a16="http://schemas.microsoft.com/office/drawing/2014/main" id="{06392A26-966A-41DD-928A-34CFDC3E753E}"/>
              </a:ext>
            </a:extLst>
          </p:cNvPr>
          <p:cNvPicPr>
            <a:picLocks noChangeAspect="1"/>
          </p:cNvPicPr>
          <p:nvPr/>
        </p:nvPicPr>
        <p:blipFill>
          <a:blip r:embed="rId6"/>
          <a:stretch>
            <a:fillRect/>
          </a:stretch>
        </p:blipFill>
        <p:spPr>
          <a:xfrm>
            <a:off x="1209449" y="2569464"/>
            <a:ext cx="3981902" cy="3968496"/>
          </a:xfrm>
          <a:prstGeom prst="rect">
            <a:avLst/>
          </a:prstGeom>
        </p:spPr>
      </p:pic>
      <p:pic>
        <p:nvPicPr>
          <p:cNvPr id="4" name="Picture 4" descr="A close up of a map&#10;&#10;Description generated with high confidence">
            <a:extLst>
              <a:ext uri="{FF2B5EF4-FFF2-40B4-BE49-F238E27FC236}">
                <a16:creationId xmlns:a16="http://schemas.microsoft.com/office/drawing/2014/main" id="{268343B3-97EE-411A-8FC1-8834FE9F11E8}"/>
              </a:ext>
            </a:extLst>
          </p:cNvPr>
          <p:cNvPicPr>
            <a:picLocks noChangeAspect="1"/>
          </p:cNvPicPr>
          <p:nvPr/>
        </p:nvPicPr>
        <p:blipFill rotWithShape="1">
          <a:blip r:embed="rId7"/>
          <a:srcRect t="9862" r="1" b="1"/>
          <a:stretch/>
        </p:blipFill>
        <p:spPr>
          <a:xfrm>
            <a:off x="6254496" y="3099703"/>
            <a:ext cx="5468112" cy="2908017"/>
          </a:xfrm>
          <a:prstGeom prst="rect">
            <a:avLst/>
          </a:prstGeom>
        </p:spPr>
      </p:pic>
      <p:sp>
        <p:nvSpPr>
          <p:cNvPr id="7" name="TextBox 6">
            <a:extLst>
              <a:ext uri="{FF2B5EF4-FFF2-40B4-BE49-F238E27FC236}">
                <a16:creationId xmlns:a16="http://schemas.microsoft.com/office/drawing/2014/main" id="{5692BFA2-3CB2-4AAB-841B-1CABB097A268}"/>
              </a:ext>
            </a:extLst>
          </p:cNvPr>
          <p:cNvSpPr txBox="1"/>
          <p:nvPr/>
        </p:nvSpPr>
        <p:spPr>
          <a:xfrm>
            <a:off x="6154058" y="2656115"/>
            <a:ext cx="506548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latin typeface="Calibri"/>
                <a:cs typeface="Calibri"/>
              </a:rPr>
              <a:t>Our collected and sanitized data for cumulative </a:t>
            </a:r>
          </a:p>
          <a:p>
            <a:r>
              <a:rPr lang="en-US" sz="1200">
                <a:latin typeface="Calibri"/>
                <a:cs typeface="Calibri"/>
              </a:rPr>
              <a:t>confirmed covid infections and deaths in the US</a:t>
            </a:r>
          </a:p>
        </p:txBody>
      </p:sp>
      <p:pic>
        <p:nvPicPr>
          <p:cNvPr id="2" name="Slide_8_Dennis">
            <a:hlinkClick r:id="" action="ppaction://media"/>
            <a:extLst>
              <a:ext uri="{FF2B5EF4-FFF2-40B4-BE49-F238E27FC236}">
                <a16:creationId xmlns:a16="http://schemas.microsoft.com/office/drawing/2014/main" id="{5D16F82C-936E-4EB2-BACE-8E7CC8AFAC3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2405063" y="695325"/>
            <a:ext cx="609600" cy="609600"/>
          </a:xfrm>
          <a:prstGeom prst="rect">
            <a:avLst/>
          </a:prstGeom>
        </p:spPr>
      </p:pic>
      <p:sp>
        <p:nvSpPr>
          <p:cNvPr id="12" name="TextBox 11">
            <a:extLst>
              <a:ext uri="{FF2B5EF4-FFF2-40B4-BE49-F238E27FC236}">
                <a16:creationId xmlns:a16="http://schemas.microsoft.com/office/drawing/2014/main" id="{B51C62FC-1B54-4258-8397-E8B690C52EC0}"/>
              </a:ext>
            </a:extLst>
          </p:cNvPr>
          <p:cNvSpPr txBox="1"/>
          <p:nvPr/>
        </p:nvSpPr>
        <p:spPr>
          <a:xfrm>
            <a:off x="9183130" y="6128142"/>
            <a:ext cx="2539478" cy="646331"/>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Demosthenes </a:t>
            </a:r>
            <a:r>
              <a:rPr lang="en-US" dirty="0" err="1">
                <a:latin typeface="Calibri" panose="020F0502020204030204" pitchFamily="34" charset="0"/>
                <a:cs typeface="Calibri" panose="020F0502020204030204" pitchFamily="34" charset="0"/>
              </a:rPr>
              <a:t>Kaloudelis</a:t>
            </a:r>
            <a:r>
              <a:rPr lang="en-US" dirty="0">
                <a:latin typeface="Calibri" panose="020F0502020204030204" pitchFamily="34" charset="0"/>
                <a:cs typeface="Calibri" panose="020F0502020204030204" pitchFamily="34" charset="0"/>
              </a:rPr>
              <a:t> </a:t>
            </a: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755070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30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20">
            <a:extLst>
              <a:ext uri="{FF2B5EF4-FFF2-40B4-BE49-F238E27FC236}">
                <a16:creationId xmlns:a16="http://schemas.microsoft.com/office/drawing/2014/main" id="{A9D2268A-D939-4E78-91B6-6C7E46406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9" descr="A close up of a cake&#10;&#10;Description generated with high confidence">
            <a:extLst>
              <a:ext uri="{FF2B5EF4-FFF2-40B4-BE49-F238E27FC236}">
                <a16:creationId xmlns:a16="http://schemas.microsoft.com/office/drawing/2014/main" id="{343B63DB-FA75-4D44-8E0D-90D9067440EF}"/>
              </a:ext>
            </a:extLst>
          </p:cNvPr>
          <p:cNvPicPr>
            <a:picLocks noChangeAspect="1"/>
          </p:cNvPicPr>
          <p:nvPr/>
        </p:nvPicPr>
        <p:blipFill rotWithShape="1">
          <a:blip r:embed="rId4">
            <a:alphaModFix amt="40000"/>
          </a:blip>
          <a:srcRect/>
          <a:stretch/>
        </p:blipFill>
        <p:spPr>
          <a:xfrm>
            <a:off x="20" y="10"/>
            <a:ext cx="12191979" cy="6857990"/>
          </a:xfrm>
          <a:prstGeom prst="rect">
            <a:avLst/>
          </a:prstGeom>
        </p:spPr>
      </p:pic>
      <p:sp>
        <p:nvSpPr>
          <p:cNvPr id="2" name="Title 1">
            <a:extLst>
              <a:ext uri="{FF2B5EF4-FFF2-40B4-BE49-F238E27FC236}">
                <a16:creationId xmlns:a16="http://schemas.microsoft.com/office/drawing/2014/main" id="{10CF89AA-FE06-454B-82E1-A75DC9FC21BC}"/>
              </a:ext>
            </a:extLst>
          </p:cNvPr>
          <p:cNvSpPr>
            <a:spLocks noGrp="1"/>
          </p:cNvSpPr>
          <p:nvPr>
            <p:ph type="title"/>
          </p:nvPr>
        </p:nvSpPr>
        <p:spPr>
          <a:xfrm>
            <a:off x="561792" y="-988697"/>
            <a:ext cx="4023360" cy="5004794"/>
          </a:xfrm>
        </p:spPr>
        <p:txBody>
          <a:bodyPr>
            <a:normAutofit/>
          </a:bodyPr>
          <a:lstStyle/>
          <a:p>
            <a:r>
              <a:rPr lang="en-US" sz="5000">
                <a:latin typeface="Comic Sans MS"/>
              </a:rPr>
              <a:t>Relevant Equations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6CF1EBE-7CE8-4832-8E2A-0A7626EE4133}"/>
                  </a:ext>
                </a:extLst>
              </p:cNvPr>
              <p:cNvSpPr>
                <a:spLocks noGrp="1"/>
              </p:cNvSpPr>
              <p:nvPr>
                <p:ph idx="1"/>
              </p:nvPr>
            </p:nvSpPr>
            <p:spPr>
              <a:xfrm>
                <a:off x="5599083" y="853673"/>
                <a:ext cx="5715000" cy="5004794"/>
              </a:xfrm>
            </p:spPr>
            <p:txBody>
              <a:bodyPr vert="horz" lIns="91440" tIns="45720" rIns="91440" bIns="45720" rtlCol="0" anchor="ctr">
                <a:normAutofit/>
              </a:bodyPr>
              <a:lstStyle/>
              <a:p>
                <a:pPr>
                  <a:lnSpc>
                    <a:spcPct val="100000"/>
                  </a:lnSpc>
                </a:pPr>
                <a:endParaRPr lang="en-US" sz="2000"/>
              </a:p>
              <a:p>
                <a:pPr>
                  <a:lnSpc>
                    <a:spcPct val="100000"/>
                  </a:lnSpc>
                  <a:spcAft>
                    <a:spcPts val="800"/>
                  </a:spcAft>
                </a:pPr>
                <a14:m>
                  <m:oMath xmlns:m="http://schemas.openxmlformats.org/officeDocument/2006/math">
                    <m:f>
                      <m:fPr>
                        <m:ctrlPr>
                          <a:rPr lang="en-US" sz="2000" i="1">
                            <a:latin typeface="Cambria Math" panose="02040503050406030204" pitchFamily="18" charset="0"/>
                            <a:ea typeface="Calibri" panose="020F0502020204030204" pitchFamily="34" charset="0"/>
                          </a:rPr>
                        </m:ctrlPr>
                      </m:fPr>
                      <m:num>
                        <m:r>
                          <a:rPr lang="en-US" sz="2000" i="1">
                            <a:latin typeface="Cambria Math" panose="02040503050406030204" pitchFamily="18" charset="0"/>
                            <a:ea typeface="Calibri" panose="020F0502020204030204" pitchFamily="34" charset="0"/>
                          </a:rPr>
                          <m:t>𝑑𝑆</m:t>
                        </m:r>
                      </m:num>
                      <m:den>
                        <m:r>
                          <a:rPr lang="en-US" sz="2000" i="1">
                            <a:latin typeface="Cambria Math" panose="02040503050406030204" pitchFamily="18" charset="0"/>
                            <a:ea typeface="Calibri" panose="020F0502020204030204" pitchFamily="34" charset="0"/>
                          </a:rPr>
                          <m:t>𝑑𝑡</m:t>
                        </m:r>
                      </m:den>
                    </m:f>
                    <m:r>
                      <a:rPr lang="en-US" sz="2000" i="1">
                        <a:latin typeface="Cambria Math" panose="02040503050406030204" pitchFamily="18" charset="0"/>
                        <a:ea typeface="Calibri" panose="020F0502020204030204" pitchFamily="34" charset="0"/>
                      </a:rPr>
                      <m:t>= −</m:t>
                    </m:r>
                    <m:f>
                      <m:fPr>
                        <m:ctrlPr>
                          <a:rPr lang="en-US" sz="2000" i="1">
                            <a:latin typeface="Cambria Math" panose="02040503050406030204" pitchFamily="18" charset="0"/>
                            <a:ea typeface="Calibri" panose="020F0502020204030204" pitchFamily="34" charset="0"/>
                          </a:rPr>
                        </m:ctrlPr>
                      </m:fPr>
                      <m:num>
                        <m:r>
                          <a:rPr lang="el-GR" sz="2000" i="1">
                            <a:latin typeface="Cambria Math" panose="02040503050406030204" pitchFamily="18" charset="0"/>
                            <a:ea typeface="Calibri" panose="020F0502020204030204" pitchFamily="34" charset="0"/>
                          </a:rPr>
                          <m:t>𝛽</m:t>
                        </m:r>
                        <m:r>
                          <a:rPr lang="en-US" sz="2000" i="1">
                            <a:latin typeface="Cambria Math" panose="02040503050406030204" pitchFamily="18" charset="0"/>
                            <a:ea typeface="Calibri" panose="020F0502020204030204" pitchFamily="34" charset="0"/>
                          </a:rPr>
                          <m:t>𝐼𝑆</m:t>
                        </m:r>
                      </m:num>
                      <m:den>
                        <m:r>
                          <a:rPr lang="en-US" sz="2000" i="1">
                            <a:latin typeface="Cambria Math" panose="02040503050406030204" pitchFamily="18" charset="0"/>
                            <a:ea typeface="Calibri" panose="020F0502020204030204" pitchFamily="34" charset="0"/>
                          </a:rPr>
                          <m:t>𝑁</m:t>
                        </m:r>
                      </m:den>
                    </m:f>
                  </m:oMath>
                </a14:m>
                <a:endParaRPr lang="en-US" sz="2000">
                  <a:latin typeface="Lexend Deca" pitchFamily="2" charset="0"/>
                  <a:ea typeface="Calibri" panose="020F0502020204030204" pitchFamily="34" charset="0"/>
                </a:endParaRPr>
              </a:p>
              <a:p>
                <a:pPr>
                  <a:lnSpc>
                    <a:spcPct val="100000"/>
                  </a:lnSpc>
                  <a:spcAft>
                    <a:spcPts val="800"/>
                  </a:spcAft>
                </a:pPr>
                <a14:m>
                  <m:oMath xmlns:m="http://schemas.openxmlformats.org/officeDocument/2006/math">
                    <m:f>
                      <m:fPr>
                        <m:ctrlPr>
                          <a:rPr lang="en-US" sz="2000" i="1">
                            <a:latin typeface="Cambria Math" panose="02040503050406030204" pitchFamily="18" charset="0"/>
                            <a:ea typeface="Calibri" panose="020F0502020204030204" pitchFamily="34" charset="0"/>
                          </a:rPr>
                        </m:ctrlPr>
                      </m:fPr>
                      <m:num>
                        <m:r>
                          <a:rPr lang="en-US" sz="2000" i="1">
                            <a:latin typeface="Cambria Math" panose="02040503050406030204" pitchFamily="18" charset="0"/>
                            <a:ea typeface="Calibri" panose="020F0502020204030204" pitchFamily="34" charset="0"/>
                          </a:rPr>
                          <m:t>𝑑𝐼</m:t>
                        </m:r>
                      </m:num>
                      <m:den>
                        <m:r>
                          <a:rPr lang="en-US" sz="2000" i="1">
                            <a:latin typeface="Cambria Math" panose="02040503050406030204" pitchFamily="18" charset="0"/>
                            <a:ea typeface="Calibri" panose="020F0502020204030204" pitchFamily="34" charset="0"/>
                          </a:rPr>
                          <m:t>𝑑𝑡</m:t>
                        </m:r>
                      </m:den>
                    </m:f>
                    <m:r>
                      <a:rPr lang="en-US" sz="2000" i="1">
                        <a:latin typeface="Cambria Math" panose="02040503050406030204" pitchFamily="18" charset="0"/>
                        <a:ea typeface="Calibri" panose="020F0502020204030204" pitchFamily="34" charset="0"/>
                      </a:rPr>
                      <m:t>= </m:t>
                    </m:r>
                    <m:f>
                      <m:fPr>
                        <m:ctrlPr>
                          <a:rPr lang="en-US" sz="2000" i="1">
                            <a:latin typeface="Cambria Math" panose="02040503050406030204" pitchFamily="18" charset="0"/>
                            <a:ea typeface="Calibri" panose="020F0502020204030204" pitchFamily="34" charset="0"/>
                          </a:rPr>
                        </m:ctrlPr>
                      </m:fPr>
                      <m:num>
                        <m:r>
                          <a:rPr lang="el-GR" sz="2000" i="1">
                            <a:latin typeface="Cambria Math" panose="02040503050406030204" pitchFamily="18" charset="0"/>
                            <a:ea typeface="Calibri" panose="020F0502020204030204" pitchFamily="34" charset="0"/>
                          </a:rPr>
                          <m:t>𝛽</m:t>
                        </m:r>
                        <m:r>
                          <a:rPr lang="en-US" sz="2000" i="1">
                            <a:latin typeface="Cambria Math" panose="02040503050406030204" pitchFamily="18" charset="0"/>
                            <a:ea typeface="Calibri" panose="020F0502020204030204" pitchFamily="34" charset="0"/>
                          </a:rPr>
                          <m:t>𝐼𝑆</m:t>
                        </m:r>
                      </m:num>
                      <m:den>
                        <m:r>
                          <a:rPr lang="en-US" sz="2000" i="1">
                            <a:latin typeface="Cambria Math" panose="02040503050406030204" pitchFamily="18" charset="0"/>
                            <a:ea typeface="Calibri" panose="020F0502020204030204" pitchFamily="34" charset="0"/>
                          </a:rPr>
                          <m:t>𝑁</m:t>
                        </m:r>
                      </m:den>
                    </m:f>
                    <m:r>
                      <a:rPr lang="en-US" sz="2000" i="1">
                        <a:latin typeface="Cambria Math" panose="02040503050406030204" pitchFamily="18" charset="0"/>
                        <a:ea typeface="Calibri" panose="020F0502020204030204" pitchFamily="34" charset="0"/>
                      </a:rPr>
                      <m:t> − </m:t>
                    </m:r>
                    <m:r>
                      <a:rPr lang="el-GR" sz="2000" i="1">
                        <a:latin typeface="Cambria Math" panose="02040503050406030204" pitchFamily="18" charset="0"/>
                        <a:ea typeface="Calibri" panose="020F0502020204030204" pitchFamily="34" charset="0"/>
                      </a:rPr>
                      <m:t>𝛾</m:t>
                    </m:r>
                    <m:r>
                      <a:rPr lang="en-US" sz="2000" i="1">
                        <a:latin typeface="Cambria Math" panose="02040503050406030204" pitchFamily="18" charset="0"/>
                        <a:ea typeface="Calibri" panose="020F0502020204030204" pitchFamily="34" charset="0"/>
                      </a:rPr>
                      <m:t>𝐼</m:t>
                    </m:r>
                  </m:oMath>
                </a14:m>
                <a:endParaRPr lang="en-US" sz="2000">
                  <a:latin typeface="Lexend Deca" pitchFamily="2" charset="0"/>
                  <a:ea typeface="Calibri" panose="020F0502020204030204" pitchFamily="34" charset="0"/>
                </a:endParaRPr>
              </a:p>
              <a:p>
                <a:pPr>
                  <a:lnSpc>
                    <a:spcPct val="100000"/>
                  </a:lnSpc>
                  <a:spcAft>
                    <a:spcPts val="800"/>
                  </a:spcAft>
                </a:pPr>
                <a14:m>
                  <m:oMath xmlns:m="http://schemas.openxmlformats.org/officeDocument/2006/math">
                    <m:f>
                      <m:fPr>
                        <m:ctrlPr>
                          <a:rPr lang="en-US" sz="2000" i="1">
                            <a:latin typeface="Cambria Math" panose="02040503050406030204" pitchFamily="18" charset="0"/>
                            <a:ea typeface="Calibri" panose="020F0502020204030204" pitchFamily="34" charset="0"/>
                          </a:rPr>
                        </m:ctrlPr>
                      </m:fPr>
                      <m:num>
                        <m:r>
                          <a:rPr lang="en-US" sz="2000" i="1">
                            <a:latin typeface="Cambria Math" panose="02040503050406030204" pitchFamily="18" charset="0"/>
                            <a:ea typeface="Calibri" panose="020F0502020204030204" pitchFamily="34" charset="0"/>
                          </a:rPr>
                          <m:t>𝑑𝑅</m:t>
                        </m:r>
                      </m:num>
                      <m:den>
                        <m:r>
                          <a:rPr lang="en-US" sz="2000" i="1">
                            <a:latin typeface="Cambria Math" panose="02040503050406030204" pitchFamily="18" charset="0"/>
                            <a:ea typeface="Calibri" panose="020F0502020204030204" pitchFamily="34" charset="0"/>
                          </a:rPr>
                          <m:t>𝑑𝑡</m:t>
                        </m:r>
                      </m:den>
                    </m:f>
                    <m:r>
                      <a:rPr lang="en-US" sz="2000" i="1">
                        <a:latin typeface="Cambria Math" panose="02040503050406030204" pitchFamily="18" charset="0"/>
                        <a:ea typeface="Calibri" panose="020F0502020204030204" pitchFamily="34" charset="0"/>
                      </a:rPr>
                      <m:t>= </m:t>
                    </m:r>
                    <m:r>
                      <a:rPr lang="el-GR" sz="2000" i="1">
                        <a:latin typeface="Cambria Math" panose="02040503050406030204" pitchFamily="18" charset="0"/>
                        <a:ea typeface="Calibri" panose="020F0502020204030204" pitchFamily="34" charset="0"/>
                      </a:rPr>
                      <m:t>𝛾</m:t>
                    </m:r>
                    <m:r>
                      <a:rPr lang="en-US" sz="2000" i="1">
                        <a:latin typeface="Cambria Math" panose="02040503050406030204" pitchFamily="18" charset="0"/>
                        <a:ea typeface="Calibri" panose="020F0502020204030204" pitchFamily="34" charset="0"/>
                      </a:rPr>
                      <m:t>𝐼</m:t>
                    </m:r>
                  </m:oMath>
                </a14:m>
                <a:endParaRPr lang="en-US" sz="2000" i="1">
                  <a:latin typeface="Cambria Math" panose="02040503050406030204" pitchFamily="18" charset="0"/>
                  <a:ea typeface="Calibri" panose="020F0502020204030204" pitchFamily="34" charset="0"/>
                </a:endParaRPr>
              </a:p>
              <a:p>
                <a:pPr>
                  <a:lnSpc>
                    <a:spcPct val="100000"/>
                  </a:lnSpc>
                  <a:spcAft>
                    <a:spcPts val="800"/>
                  </a:spcAft>
                </a:pPr>
                <a14:m>
                  <m:oMath xmlns:m="http://schemas.openxmlformats.org/officeDocument/2006/math">
                    <m:f>
                      <m:fPr>
                        <m:ctrlPr>
                          <a:rPr lang="en-US" sz="2000" i="1">
                            <a:latin typeface="Cambria Math" panose="02040503050406030204" pitchFamily="18" charset="0"/>
                            <a:ea typeface="Calibri" panose="020F0502020204030204" pitchFamily="34" charset="0"/>
                          </a:rPr>
                        </m:ctrlPr>
                      </m:fPr>
                      <m:num>
                        <m:r>
                          <a:rPr lang="en-US" sz="2000" i="1">
                            <a:latin typeface="Cambria Math" panose="02040503050406030204" pitchFamily="18" charset="0"/>
                            <a:ea typeface="Calibri" panose="020F0502020204030204" pitchFamily="34" charset="0"/>
                          </a:rPr>
                          <m:t>𝑑𝑆</m:t>
                        </m:r>
                      </m:num>
                      <m:den>
                        <m:r>
                          <a:rPr lang="en-US" sz="2000" i="1">
                            <a:latin typeface="Cambria Math" panose="02040503050406030204" pitchFamily="18" charset="0"/>
                            <a:ea typeface="Calibri" panose="020F0502020204030204" pitchFamily="34" charset="0"/>
                          </a:rPr>
                          <m:t>𝑑𝑡</m:t>
                        </m:r>
                      </m:den>
                    </m:f>
                    <m:r>
                      <a:rPr lang="en-US" sz="2000" i="1">
                        <a:latin typeface="Cambria Math" panose="02040503050406030204" pitchFamily="18" charset="0"/>
                        <a:ea typeface="Calibri" panose="020F0502020204030204" pitchFamily="34" charset="0"/>
                      </a:rPr>
                      <m:t>+</m:t>
                    </m:r>
                    <m:f>
                      <m:fPr>
                        <m:ctrlPr>
                          <a:rPr lang="en-US" sz="2000" i="1">
                            <a:latin typeface="Cambria Math" panose="02040503050406030204" pitchFamily="18" charset="0"/>
                            <a:ea typeface="Calibri" panose="020F0502020204030204" pitchFamily="34" charset="0"/>
                          </a:rPr>
                        </m:ctrlPr>
                      </m:fPr>
                      <m:num>
                        <m:r>
                          <a:rPr lang="el-GR" sz="2000" i="1">
                            <a:latin typeface="Cambria Math" panose="02040503050406030204" pitchFamily="18" charset="0"/>
                            <a:ea typeface="Calibri" panose="020F0502020204030204" pitchFamily="34" charset="0"/>
                          </a:rPr>
                          <m:t>𝑑𝐼</m:t>
                        </m:r>
                      </m:num>
                      <m:den>
                        <m:r>
                          <a:rPr lang="en-US" sz="2000" i="1">
                            <a:latin typeface="Cambria Math" panose="02040503050406030204" pitchFamily="18" charset="0"/>
                            <a:ea typeface="Calibri" panose="020F0502020204030204" pitchFamily="34" charset="0"/>
                          </a:rPr>
                          <m:t>𝑑𝑡</m:t>
                        </m:r>
                      </m:den>
                    </m:f>
                    <m:r>
                      <a:rPr lang="en-US" sz="2000" i="1">
                        <a:latin typeface="Cambria Math" panose="02040503050406030204" pitchFamily="18" charset="0"/>
                        <a:ea typeface="Calibri" panose="020F0502020204030204" pitchFamily="34" charset="0"/>
                      </a:rPr>
                      <m:t>+</m:t>
                    </m:r>
                    <m:f>
                      <m:fPr>
                        <m:ctrlPr>
                          <a:rPr lang="en-US" sz="2000" i="1">
                            <a:latin typeface="Cambria Math" panose="02040503050406030204" pitchFamily="18" charset="0"/>
                            <a:ea typeface="Calibri" panose="020F0502020204030204" pitchFamily="34" charset="0"/>
                          </a:rPr>
                        </m:ctrlPr>
                      </m:fPr>
                      <m:num>
                        <m:r>
                          <a:rPr lang="el-GR" sz="2000" i="1">
                            <a:latin typeface="Cambria Math" panose="02040503050406030204" pitchFamily="18" charset="0"/>
                            <a:ea typeface="Calibri" panose="020F0502020204030204" pitchFamily="34" charset="0"/>
                          </a:rPr>
                          <m:t>𝑑𝑅</m:t>
                        </m:r>
                      </m:num>
                      <m:den>
                        <m:r>
                          <a:rPr lang="en-US" sz="2000" i="1">
                            <a:latin typeface="Cambria Math" panose="02040503050406030204" pitchFamily="18" charset="0"/>
                            <a:ea typeface="Calibri" panose="020F0502020204030204" pitchFamily="34" charset="0"/>
                          </a:rPr>
                          <m:t>𝑑𝑡</m:t>
                        </m:r>
                      </m:den>
                    </m:f>
                    <m:r>
                      <a:rPr lang="en-US" sz="2000" i="1">
                        <a:latin typeface="Cambria Math" panose="02040503050406030204" pitchFamily="18" charset="0"/>
                        <a:ea typeface="Calibri" panose="020F0502020204030204" pitchFamily="34" charset="0"/>
                      </a:rPr>
                      <m:t> = 0</m:t>
                    </m:r>
                  </m:oMath>
                </a14:m>
                <a:endParaRPr lang="en-US" sz="2000">
                  <a:latin typeface="Lexend Deca" pitchFamily="2" charset="0"/>
                  <a:ea typeface="Calibri" panose="020F0502020204030204" pitchFamily="34" charset="0"/>
                </a:endParaRPr>
              </a:p>
              <a:p>
                <a:pPr marL="0" marR="0">
                  <a:lnSpc>
                    <a:spcPct val="100000"/>
                  </a:lnSpc>
                  <a:spcBef>
                    <a:spcPts val="0"/>
                  </a:spcBef>
                  <a:spcAft>
                    <a:spcPts val="800"/>
                  </a:spcAft>
                </a:pPr>
                <a:r>
                  <a:rPr lang="en-US" sz="2000">
                    <a:latin typeface="Lexend Deca" pitchFamily="2" charset="0"/>
                    <a:ea typeface="Calibri" panose="020F0502020204030204" pitchFamily="34" charset="0"/>
                  </a:rPr>
                  <a:t>The dynamics of the infectious class depends on</a:t>
                </a:r>
              </a:p>
              <a:p>
                <a:pPr marL="0" marR="0" indent="0">
                  <a:lnSpc>
                    <a:spcPct val="100000"/>
                  </a:lnSpc>
                  <a:spcBef>
                    <a:spcPts val="0"/>
                  </a:spcBef>
                  <a:spcAft>
                    <a:spcPts val="800"/>
                  </a:spcAft>
                  <a:buNone/>
                </a:pPr>
                <a14:m>
                  <m:oMathPara xmlns:m="http://schemas.openxmlformats.org/officeDocument/2006/math">
                    <m:oMathParaPr>
                      <m:jc m:val="centerGroup"/>
                    </m:oMathParaPr>
                    <m:oMath xmlns:m="http://schemas.openxmlformats.org/officeDocument/2006/math">
                      <m:sSub>
                        <m:sSubPr>
                          <m:ctrlPr>
                            <a:rPr lang="en-US" sz="2000" i="1">
                              <a:latin typeface="Cambria Math" panose="02040503050406030204" pitchFamily="18" charset="0"/>
                              <a:ea typeface="Times New Roman" panose="02020603050405020304" pitchFamily="18" charset="0"/>
                            </a:rPr>
                          </m:ctrlPr>
                        </m:sSubPr>
                        <m:e>
                          <m:r>
                            <a:rPr lang="en-US" sz="2000" i="1">
                              <a:latin typeface="Cambria Math" panose="02040503050406030204" pitchFamily="18" charset="0"/>
                              <a:ea typeface="Times New Roman" panose="02020603050405020304" pitchFamily="18" charset="0"/>
                            </a:rPr>
                            <m:t>𝑅</m:t>
                          </m:r>
                        </m:e>
                        <m:sub>
                          <m:r>
                            <a:rPr lang="en-US" sz="2000" i="1">
                              <a:latin typeface="Cambria Math" panose="02040503050406030204" pitchFamily="18" charset="0"/>
                              <a:ea typeface="Times New Roman" panose="02020603050405020304" pitchFamily="18" charset="0"/>
                            </a:rPr>
                            <m:t>0</m:t>
                          </m:r>
                        </m:sub>
                      </m:sSub>
                      <m:r>
                        <a:rPr lang="en-US" sz="2000" i="1">
                          <a:latin typeface="Cambria Math" panose="02040503050406030204" pitchFamily="18" charset="0"/>
                          <a:ea typeface="Times New Roman" panose="02020603050405020304" pitchFamily="18" charset="0"/>
                        </a:rPr>
                        <m:t>=</m:t>
                      </m:r>
                      <m:f>
                        <m:fPr>
                          <m:ctrlPr>
                            <a:rPr lang="en-US" sz="2000" i="1">
                              <a:latin typeface="Cambria Math" panose="02040503050406030204" pitchFamily="18" charset="0"/>
                              <a:ea typeface="Times New Roman" panose="02020603050405020304" pitchFamily="18" charset="0"/>
                            </a:rPr>
                          </m:ctrlPr>
                        </m:fPr>
                        <m:num>
                          <m:r>
                            <a:rPr lang="el-GR" sz="2000" i="1">
                              <a:latin typeface="Cambria Math" panose="02040503050406030204" pitchFamily="18" charset="0"/>
                              <a:ea typeface="Times New Roman" panose="02020603050405020304" pitchFamily="18" charset="0"/>
                            </a:rPr>
                            <m:t>𝛽</m:t>
                          </m:r>
                        </m:num>
                        <m:den>
                          <m:r>
                            <a:rPr lang="el-GR" sz="2000" i="1">
                              <a:latin typeface="Cambria Math" panose="02040503050406030204" pitchFamily="18" charset="0"/>
                              <a:ea typeface="Times New Roman" panose="02020603050405020304" pitchFamily="18" charset="0"/>
                            </a:rPr>
                            <m:t>𝛾</m:t>
                          </m:r>
                        </m:den>
                      </m:f>
                    </m:oMath>
                  </m:oMathPara>
                </a14:m>
                <a:endParaRPr lang="en-US" sz="2000">
                  <a:latin typeface="Lexend Deca" pitchFamily="2" charset="0"/>
                  <a:ea typeface="Calibri" panose="020F0502020204030204" pitchFamily="34" charset="0"/>
                </a:endParaRPr>
              </a:p>
              <a:p>
                <a:pPr>
                  <a:lnSpc>
                    <a:spcPct val="100000"/>
                  </a:lnSpc>
                </a:pPr>
                <a:endParaRPr lang="en-US" sz="2000"/>
              </a:p>
            </p:txBody>
          </p:sp>
        </mc:Choice>
        <mc:Fallback xmlns="">
          <p:sp>
            <p:nvSpPr>
              <p:cNvPr id="3" name="Content Placeholder 2">
                <a:extLst>
                  <a:ext uri="{FF2B5EF4-FFF2-40B4-BE49-F238E27FC236}">
                    <a16:creationId xmlns:a16="http://schemas.microsoft.com/office/drawing/2014/main" id="{F6CF1EBE-7CE8-4832-8E2A-0A7626EE4133}"/>
                  </a:ext>
                </a:extLst>
              </p:cNvPr>
              <p:cNvSpPr>
                <a:spLocks noGrp="1" noRot="1" noChangeAspect="1" noMove="1" noResize="1" noEditPoints="1" noAdjustHandles="1" noChangeArrowheads="1" noChangeShapeType="1" noTextEdit="1"/>
              </p:cNvSpPr>
              <p:nvPr>
                <p:ph idx="1"/>
              </p:nvPr>
            </p:nvSpPr>
            <p:spPr>
              <a:xfrm>
                <a:off x="5599083" y="853673"/>
                <a:ext cx="5715000" cy="5004794"/>
              </a:xfrm>
              <a:blipFill>
                <a:blip r:embed="rId5"/>
                <a:stretch>
                  <a:fillRect l="-959"/>
                </a:stretch>
              </a:blipFill>
            </p:spPr>
            <p:txBody>
              <a:bodyPr/>
              <a:lstStyle/>
              <a:p>
                <a:r>
                  <a:rPr lang="en-US">
                    <a:noFill/>
                  </a:rPr>
                  <a:t> </a:t>
                </a:r>
              </a:p>
            </p:txBody>
          </p:sp>
        </mc:Fallback>
      </mc:AlternateContent>
      <p:sp>
        <p:nvSpPr>
          <p:cNvPr id="19" name="sketchy content container">
            <a:extLst>
              <a:ext uri="{FF2B5EF4-FFF2-40B4-BE49-F238E27FC236}">
                <a16:creationId xmlns:a16="http://schemas.microsoft.com/office/drawing/2014/main" id="{E0C43A58-225D-452D-8185-0D89D1EED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8921" y="493776"/>
            <a:ext cx="6229604" cy="5722227"/>
          </a:xfrm>
          <a:custGeom>
            <a:avLst/>
            <a:gdLst>
              <a:gd name="connsiteX0" fmla="*/ 0 w 6229604"/>
              <a:gd name="connsiteY0" fmla="*/ 0 h 5722227"/>
              <a:gd name="connsiteX1" fmla="*/ 629882 w 6229604"/>
              <a:gd name="connsiteY1" fmla="*/ 0 h 5722227"/>
              <a:gd name="connsiteX2" fmla="*/ 1135172 w 6229604"/>
              <a:gd name="connsiteY2" fmla="*/ 0 h 5722227"/>
              <a:gd name="connsiteX3" fmla="*/ 1951943 w 6229604"/>
              <a:gd name="connsiteY3" fmla="*/ 0 h 5722227"/>
              <a:gd name="connsiteX4" fmla="*/ 2581825 w 6229604"/>
              <a:gd name="connsiteY4" fmla="*/ 0 h 5722227"/>
              <a:gd name="connsiteX5" fmla="*/ 3211707 w 6229604"/>
              <a:gd name="connsiteY5" fmla="*/ 0 h 5722227"/>
              <a:gd name="connsiteX6" fmla="*/ 4028477 w 6229604"/>
              <a:gd name="connsiteY6" fmla="*/ 0 h 5722227"/>
              <a:gd name="connsiteX7" fmla="*/ 4596063 w 6229604"/>
              <a:gd name="connsiteY7" fmla="*/ 0 h 5722227"/>
              <a:gd name="connsiteX8" fmla="*/ 5412834 w 6229604"/>
              <a:gd name="connsiteY8" fmla="*/ 0 h 5722227"/>
              <a:gd name="connsiteX9" fmla="*/ 6229604 w 6229604"/>
              <a:gd name="connsiteY9" fmla="*/ 0 h 5722227"/>
              <a:gd name="connsiteX10" fmla="*/ 6229604 w 6229604"/>
              <a:gd name="connsiteY10" fmla="*/ 635803 h 5722227"/>
              <a:gd name="connsiteX11" fmla="*/ 6229604 w 6229604"/>
              <a:gd name="connsiteY11" fmla="*/ 1271606 h 5722227"/>
              <a:gd name="connsiteX12" fmla="*/ 6229604 w 6229604"/>
              <a:gd name="connsiteY12" fmla="*/ 1964631 h 5722227"/>
              <a:gd name="connsiteX13" fmla="*/ 6229604 w 6229604"/>
              <a:gd name="connsiteY13" fmla="*/ 2428767 h 5722227"/>
              <a:gd name="connsiteX14" fmla="*/ 6229604 w 6229604"/>
              <a:gd name="connsiteY14" fmla="*/ 3064570 h 5722227"/>
              <a:gd name="connsiteX15" fmla="*/ 6229604 w 6229604"/>
              <a:gd name="connsiteY15" fmla="*/ 3700373 h 5722227"/>
              <a:gd name="connsiteX16" fmla="*/ 6229604 w 6229604"/>
              <a:gd name="connsiteY16" fmla="*/ 4336176 h 5722227"/>
              <a:gd name="connsiteX17" fmla="*/ 6229604 w 6229604"/>
              <a:gd name="connsiteY17" fmla="*/ 5029202 h 5722227"/>
              <a:gd name="connsiteX18" fmla="*/ 6229604 w 6229604"/>
              <a:gd name="connsiteY18" fmla="*/ 5722227 h 5722227"/>
              <a:gd name="connsiteX19" fmla="*/ 5475130 w 6229604"/>
              <a:gd name="connsiteY19" fmla="*/ 5722227 h 5722227"/>
              <a:gd name="connsiteX20" fmla="*/ 4907544 w 6229604"/>
              <a:gd name="connsiteY20" fmla="*/ 5722227 h 5722227"/>
              <a:gd name="connsiteX21" fmla="*/ 4090773 w 6229604"/>
              <a:gd name="connsiteY21" fmla="*/ 5722227 h 5722227"/>
              <a:gd name="connsiteX22" fmla="*/ 3398595 w 6229604"/>
              <a:gd name="connsiteY22" fmla="*/ 5722227 h 5722227"/>
              <a:gd name="connsiteX23" fmla="*/ 2831009 w 6229604"/>
              <a:gd name="connsiteY23" fmla="*/ 5722227 h 5722227"/>
              <a:gd name="connsiteX24" fmla="*/ 2138831 w 6229604"/>
              <a:gd name="connsiteY24" fmla="*/ 5722227 h 5722227"/>
              <a:gd name="connsiteX25" fmla="*/ 1633541 w 6229604"/>
              <a:gd name="connsiteY25" fmla="*/ 5722227 h 5722227"/>
              <a:gd name="connsiteX26" fmla="*/ 1128251 w 6229604"/>
              <a:gd name="connsiteY26" fmla="*/ 5722227 h 5722227"/>
              <a:gd name="connsiteX27" fmla="*/ 0 w 6229604"/>
              <a:gd name="connsiteY27" fmla="*/ 5722227 h 5722227"/>
              <a:gd name="connsiteX28" fmla="*/ 0 w 6229604"/>
              <a:gd name="connsiteY28" fmla="*/ 5200869 h 5722227"/>
              <a:gd name="connsiteX29" fmla="*/ 0 w 6229604"/>
              <a:gd name="connsiteY29" fmla="*/ 4450621 h 5722227"/>
              <a:gd name="connsiteX30" fmla="*/ 0 w 6229604"/>
              <a:gd name="connsiteY30" fmla="*/ 3872040 h 5722227"/>
              <a:gd name="connsiteX31" fmla="*/ 0 w 6229604"/>
              <a:gd name="connsiteY31" fmla="*/ 3407904 h 5722227"/>
              <a:gd name="connsiteX32" fmla="*/ 0 w 6229604"/>
              <a:gd name="connsiteY32" fmla="*/ 2714879 h 5722227"/>
              <a:gd name="connsiteX33" fmla="*/ 0 w 6229604"/>
              <a:gd name="connsiteY33" fmla="*/ 2193520 h 5722227"/>
              <a:gd name="connsiteX34" fmla="*/ 0 w 6229604"/>
              <a:gd name="connsiteY34" fmla="*/ 1500495 h 5722227"/>
              <a:gd name="connsiteX35" fmla="*/ 0 w 6229604"/>
              <a:gd name="connsiteY35" fmla="*/ 750248 h 5722227"/>
              <a:gd name="connsiteX36" fmla="*/ 0 w 6229604"/>
              <a:gd name="connsiteY36" fmla="*/ 0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604" h="5722227" extrusionOk="0">
                <a:moveTo>
                  <a:pt x="0" y="0"/>
                </a:moveTo>
                <a:cubicBezTo>
                  <a:pt x="134765" y="733"/>
                  <a:pt x="359555" y="-15387"/>
                  <a:pt x="629882" y="0"/>
                </a:cubicBezTo>
                <a:cubicBezTo>
                  <a:pt x="900209" y="15387"/>
                  <a:pt x="965450" y="15937"/>
                  <a:pt x="1135172" y="0"/>
                </a:cubicBezTo>
                <a:cubicBezTo>
                  <a:pt x="1304894" y="-15937"/>
                  <a:pt x="1787212" y="10921"/>
                  <a:pt x="1951943" y="0"/>
                </a:cubicBezTo>
                <a:cubicBezTo>
                  <a:pt x="2116674" y="-10921"/>
                  <a:pt x="2378222" y="13313"/>
                  <a:pt x="2581825" y="0"/>
                </a:cubicBezTo>
                <a:cubicBezTo>
                  <a:pt x="2785428" y="-13313"/>
                  <a:pt x="2915218" y="19972"/>
                  <a:pt x="3211707" y="0"/>
                </a:cubicBezTo>
                <a:cubicBezTo>
                  <a:pt x="3508196" y="-19972"/>
                  <a:pt x="3832828" y="-34359"/>
                  <a:pt x="4028477" y="0"/>
                </a:cubicBezTo>
                <a:cubicBezTo>
                  <a:pt x="4224126" y="34359"/>
                  <a:pt x="4361257" y="4467"/>
                  <a:pt x="4596063" y="0"/>
                </a:cubicBezTo>
                <a:cubicBezTo>
                  <a:pt x="4830869" y="-4467"/>
                  <a:pt x="5091403" y="-7365"/>
                  <a:pt x="5412834" y="0"/>
                </a:cubicBezTo>
                <a:cubicBezTo>
                  <a:pt x="5734265" y="7365"/>
                  <a:pt x="6034988" y="-26786"/>
                  <a:pt x="6229604" y="0"/>
                </a:cubicBezTo>
                <a:cubicBezTo>
                  <a:pt x="6208296" y="256153"/>
                  <a:pt x="6219810" y="335049"/>
                  <a:pt x="6229604" y="635803"/>
                </a:cubicBezTo>
                <a:cubicBezTo>
                  <a:pt x="6239398" y="936557"/>
                  <a:pt x="6230184" y="1092448"/>
                  <a:pt x="6229604" y="1271606"/>
                </a:cubicBezTo>
                <a:cubicBezTo>
                  <a:pt x="6229024" y="1450764"/>
                  <a:pt x="6217841" y="1797531"/>
                  <a:pt x="6229604" y="1964631"/>
                </a:cubicBezTo>
                <a:cubicBezTo>
                  <a:pt x="6241367" y="2131731"/>
                  <a:pt x="6220367" y="2235822"/>
                  <a:pt x="6229604" y="2428767"/>
                </a:cubicBezTo>
                <a:cubicBezTo>
                  <a:pt x="6238841" y="2621712"/>
                  <a:pt x="6220929" y="2925917"/>
                  <a:pt x="6229604" y="3064570"/>
                </a:cubicBezTo>
                <a:cubicBezTo>
                  <a:pt x="6238279" y="3203223"/>
                  <a:pt x="6256755" y="3501958"/>
                  <a:pt x="6229604" y="3700373"/>
                </a:cubicBezTo>
                <a:cubicBezTo>
                  <a:pt x="6202453" y="3898788"/>
                  <a:pt x="6201714" y="4046823"/>
                  <a:pt x="6229604" y="4336176"/>
                </a:cubicBezTo>
                <a:cubicBezTo>
                  <a:pt x="6257494" y="4625529"/>
                  <a:pt x="6258821" y="4774033"/>
                  <a:pt x="6229604" y="5029202"/>
                </a:cubicBezTo>
                <a:cubicBezTo>
                  <a:pt x="6200387" y="5284371"/>
                  <a:pt x="6233334" y="5383875"/>
                  <a:pt x="6229604" y="5722227"/>
                </a:cubicBezTo>
                <a:cubicBezTo>
                  <a:pt x="6016393" y="5707881"/>
                  <a:pt x="5684528" y="5751176"/>
                  <a:pt x="5475130" y="5722227"/>
                </a:cubicBezTo>
                <a:cubicBezTo>
                  <a:pt x="5265732" y="5693278"/>
                  <a:pt x="5082862" y="5732690"/>
                  <a:pt x="4907544" y="5722227"/>
                </a:cubicBezTo>
                <a:cubicBezTo>
                  <a:pt x="4732226" y="5711764"/>
                  <a:pt x="4474837" y="5716289"/>
                  <a:pt x="4090773" y="5722227"/>
                </a:cubicBezTo>
                <a:cubicBezTo>
                  <a:pt x="3706709" y="5728165"/>
                  <a:pt x="3645902" y="5723973"/>
                  <a:pt x="3398595" y="5722227"/>
                </a:cubicBezTo>
                <a:cubicBezTo>
                  <a:pt x="3151288" y="5720481"/>
                  <a:pt x="3001606" y="5732695"/>
                  <a:pt x="2831009" y="5722227"/>
                </a:cubicBezTo>
                <a:cubicBezTo>
                  <a:pt x="2660412" y="5711759"/>
                  <a:pt x="2424161" y="5689878"/>
                  <a:pt x="2138831" y="5722227"/>
                </a:cubicBezTo>
                <a:cubicBezTo>
                  <a:pt x="1853501" y="5754576"/>
                  <a:pt x="1788223" y="5720540"/>
                  <a:pt x="1633541" y="5722227"/>
                </a:cubicBezTo>
                <a:cubicBezTo>
                  <a:pt x="1478859" y="5723915"/>
                  <a:pt x="1324151" y="5739059"/>
                  <a:pt x="1128251" y="5722227"/>
                </a:cubicBezTo>
                <a:cubicBezTo>
                  <a:pt x="932351" y="5705396"/>
                  <a:pt x="522340" y="5691488"/>
                  <a:pt x="0" y="5722227"/>
                </a:cubicBezTo>
                <a:cubicBezTo>
                  <a:pt x="-8445" y="5596771"/>
                  <a:pt x="-11215" y="5344833"/>
                  <a:pt x="0" y="5200869"/>
                </a:cubicBezTo>
                <a:cubicBezTo>
                  <a:pt x="11215" y="5056905"/>
                  <a:pt x="20310" y="4693766"/>
                  <a:pt x="0" y="4450621"/>
                </a:cubicBezTo>
                <a:cubicBezTo>
                  <a:pt x="-20310" y="4207476"/>
                  <a:pt x="817" y="4075053"/>
                  <a:pt x="0" y="3872040"/>
                </a:cubicBezTo>
                <a:cubicBezTo>
                  <a:pt x="-817" y="3669027"/>
                  <a:pt x="-21729" y="3595882"/>
                  <a:pt x="0" y="3407904"/>
                </a:cubicBezTo>
                <a:cubicBezTo>
                  <a:pt x="21729" y="3219926"/>
                  <a:pt x="-30605" y="3052469"/>
                  <a:pt x="0" y="2714879"/>
                </a:cubicBezTo>
                <a:cubicBezTo>
                  <a:pt x="30605" y="2377289"/>
                  <a:pt x="-16081" y="2430808"/>
                  <a:pt x="0" y="2193520"/>
                </a:cubicBezTo>
                <a:cubicBezTo>
                  <a:pt x="16081" y="1956232"/>
                  <a:pt x="18120" y="1817979"/>
                  <a:pt x="0" y="1500495"/>
                </a:cubicBezTo>
                <a:cubicBezTo>
                  <a:pt x="-18120" y="1183011"/>
                  <a:pt x="23969" y="972269"/>
                  <a:pt x="0" y="750248"/>
                </a:cubicBezTo>
                <a:cubicBezTo>
                  <a:pt x="-23969" y="528227"/>
                  <a:pt x="-3769" y="358360"/>
                  <a:pt x="0" y="0"/>
                </a:cubicBezTo>
                <a:close/>
              </a:path>
            </a:pathLst>
          </a:custGeom>
          <a:noFill/>
          <a:ln w="25400">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FFEADE3-7847-488B-942A-9A6FAC719A12}"/>
              </a:ext>
            </a:extLst>
          </p:cNvPr>
          <p:cNvSpPr txBox="1"/>
          <p:nvPr/>
        </p:nvSpPr>
        <p:spPr>
          <a:xfrm>
            <a:off x="47792" y="2367736"/>
            <a:ext cx="5230540" cy="29392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spcAft>
                <a:spcPts val="600"/>
              </a:spcAft>
              <a:buFont typeface="Arial"/>
              <a:buChar char="•"/>
            </a:pPr>
            <a:r>
              <a:rPr lang="en-US" sz="2000">
                <a:latin typeface="The Hand"/>
                <a:ea typeface="+mn-lt"/>
                <a:cs typeface="+mn-lt"/>
              </a:rPr>
              <a:t>Our model will follow the SIR model for infectious growth.</a:t>
            </a:r>
          </a:p>
          <a:p>
            <a:pPr marL="285750" indent="-285750">
              <a:spcAft>
                <a:spcPts val="600"/>
              </a:spcAft>
              <a:buFont typeface="Arial"/>
              <a:buChar char="•"/>
            </a:pPr>
            <a:r>
              <a:rPr lang="en-US" sz="2000">
                <a:latin typeface="The Hand"/>
                <a:cs typeface="Calibri"/>
              </a:rPr>
              <a:t>Two important constants for our model will be BETA and GAMMA</a:t>
            </a:r>
          </a:p>
          <a:p>
            <a:pPr marL="742950" lvl="1" indent="-285750">
              <a:spcAft>
                <a:spcPts val="600"/>
              </a:spcAft>
              <a:buFont typeface="Arial"/>
              <a:buChar char="•"/>
            </a:pPr>
            <a:r>
              <a:rPr lang="en-US" sz="2000">
                <a:latin typeface="The Hand"/>
                <a:cs typeface="Calibri"/>
              </a:rPr>
              <a:t>BETA controls how susceptible people are to infection</a:t>
            </a:r>
          </a:p>
          <a:p>
            <a:pPr marL="742950" lvl="1" indent="-285750">
              <a:spcAft>
                <a:spcPts val="600"/>
              </a:spcAft>
              <a:buFont typeface="Arial"/>
              <a:buChar char="•"/>
            </a:pPr>
            <a:r>
              <a:rPr lang="en-US" sz="2000">
                <a:latin typeface="The Hand"/>
                <a:cs typeface="Calibri"/>
              </a:rPr>
              <a:t>GAMMA controls the rate people "recover" from infection and become resistant </a:t>
            </a:r>
          </a:p>
          <a:p>
            <a:pPr marL="1200150" lvl="2" indent="-285750">
              <a:spcAft>
                <a:spcPts val="600"/>
              </a:spcAft>
              <a:buFont typeface="Arial"/>
              <a:buChar char="•"/>
            </a:pPr>
            <a:r>
              <a:rPr lang="en-US" sz="2000">
                <a:latin typeface="The Hand"/>
                <a:cs typeface="Calibri"/>
              </a:rPr>
              <a:t>(Note recover also means death by infection)</a:t>
            </a:r>
          </a:p>
          <a:p>
            <a:pPr marL="285750" indent="-285750">
              <a:spcAft>
                <a:spcPts val="600"/>
              </a:spcAft>
              <a:buFont typeface="Arial"/>
              <a:buChar char="•"/>
            </a:pPr>
            <a:r>
              <a:rPr lang="en-US" sz="2000">
                <a:latin typeface="The Hand"/>
                <a:cs typeface="Calibri"/>
              </a:rPr>
              <a:t>Our constants won't have units because dynamics of the infection are proportional </a:t>
            </a:r>
          </a:p>
        </p:txBody>
      </p:sp>
      <p:sp>
        <p:nvSpPr>
          <p:cNvPr id="5" name="TextBox 4">
            <a:extLst>
              <a:ext uri="{FF2B5EF4-FFF2-40B4-BE49-F238E27FC236}">
                <a16:creationId xmlns:a16="http://schemas.microsoft.com/office/drawing/2014/main" id="{9709BAE6-148F-4B0E-AF4E-373966049FD4}"/>
              </a:ext>
            </a:extLst>
          </p:cNvPr>
          <p:cNvSpPr txBox="1"/>
          <p:nvPr/>
        </p:nvSpPr>
        <p:spPr>
          <a:xfrm>
            <a:off x="10854726" y="6364224"/>
            <a:ext cx="890500" cy="646331"/>
          </a:xfrm>
          <a:prstGeom prst="rect">
            <a:avLst/>
          </a:prstGeom>
          <a:noFill/>
        </p:spPr>
        <p:txBody>
          <a:bodyPr wrap="none" rtlCol="0">
            <a:spAutoFit/>
          </a:bodyPr>
          <a:lstStyle/>
          <a:p>
            <a:r>
              <a:rPr lang="en-US" dirty="0"/>
              <a:t>Chris Trenkov</a:t>
            </a:r>
          </a:p>
          <a:p>
            <a:endParaRPr lang="en-US" dirty="0"/>
          </a:p>
        </p:txBody>
      </p:sp>
      <p:pic>
        <p:nvPicPr>
          <p:cNvPr id="7" name="ChrisTrenkov9">
            <a:hlinkClick r:id="" action="ppaction://media"/>
            <a:extLst>
              <a:ext uri="{FF2B5EF4-FFF2-40B4-BE49-F238E27FC236}">
                <a16:creationId xmlns:a16="http://schemas.microsoft.com/office/drawing/2014/main" id="{43052ACE-B128-4370-B34C-523EFF528B5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975552" y="892552"/>
            <a:ext cx="609600" cy="609600"/>
          </a:xfrm>
          <a:prstGeom prst="rect">
            <a:avLst/>
          </a:prstGeom>
        </p:spPr>
      </p:pic>
    </p:spTree>
    <p:extLst>
      <p:ext uri="{BB962C8B-B14F-4D97-AF65-F5344CB8AC3E}">
        <p14:creationId xmlns:p14="http://schemas.microsoft.com/office/powerpoint/2010/main" val="2668806316"/>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50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SketchyVTI">
  <a:themeElements>
    <a:clrScheme name="AnalogousFromLightSeed_2SEEDS">
      <a:dk1>
        <a:srgbClr val="000000"/>
      </a:dk1>
      <a:lt1>
        <a:srgbClr val="FFFFFF"/>
      </a:lt1>
      <a:dk2>
        <a:srgbClr val="243041"/>
      </a:dk2>
      <a:lt2>
        <a:srgbClr val="E8E6E2"/>
      </a:lt2>
      <a:accent1>
        <a:srgbClr val="7F97BA"/>
      </a:accent1>
      <a:accent2>
        <a:srgbClr val="7CA9B3"/>
      </a:accent2>
      <a:accent3>
        <a:srgbClr val="9796C6"/>
      </a:accent3>
      <a:accent4>
        <a:srgbClr val="BA7F82"/>
      </a:accent4>
      <a:accent5>
        <a:srgbClr val="BD9A86"/>
      </a:accent5>
      <a:accent6>
        <a:srgbClr val="AFA378"/>
      </a:accent6>
      <a:hlink>
        <a:srgbClr val="977F5B"/>
      </a:hlink>
      <a:folHlink>
        <a:srgbClr val="7F7F7F"/>
      </a:folHlink>
    </a:clrScheme>
    <a:fontScheme name="Sketchy_SerifHand">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29</TotalTime>
  <Words>1462</Words>
  <Application>Microsoft Office PowerPoint</Application>
  <PresentationFormat>Widescreen</PresentationFormat>
  <Paragraphs>162</Paragraphs>
  <Slides>22</Slides>
  <Notes>0</Notes>
  <HiddenSlides>0</HiddenSlides>
  <MMClips>21</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22</vt:i4>
      </vt:variant>
    </vt:vector>
  </HeadingPairs>
  <TitlesOfParts>
    <vt:vector size="37" baseType="lpstr">
      <vt:lpstr>Arial</vt:lpstr>
      <vt:lpstr>Calibri</vt:lpstr>
      <vt:lpstr>Cambria Math</vt:lpstr>
      <vt:lpstr>Century Gothic</vt:lpstr>
      <vt:lpstr>Century Schoolbook</vt:lpstr>
      <vt:lpstr>Comic Sans MS</vt:lpstr>
      <vt:lpstr>Franklin Gothic Medium</vt:lpstr>
      <vt:lpstr>Lexend Deca</vt:lpstr>
      <vt:lpstr>Lucida Sans</vt:lpstr>
      <vt:lpstr>Modern Love</vt:lpstr>
      <vt:lpstr>Segoe UI Light</vt:lpstr>
      <vt:lpstr>Sylfaen</vt:lpstr>
      <vt:lpstr>The Hand</vt:lpstr>
      <vt:lpstr>Times New Roman</vt:lpstr>
      <vt:lpstr>SketchyVTI</vt:lpstr>
      <vt:lpstr>Corona Time </vt:lpstr>
      <vt:lpstr>Group Members and Contact  </vt:lpstr>
      <vt:lpstr> Project Description  </vt:lpstr>
      <vt:lpstr>The problem</vt:lpstr>
      <vt:lpstr>Data Collection and Sanitation</vt:lpstr>
      <vt:lpstr>PowerPoint Presentation</vt:lpstr>
      <vt:lpstr>PowerPoint Presentation</vt:lpstr>
      <vt:lpstr>PowerPoint Presentation</vt:lpstr>
      <vt:lpstr>Relevant Equations </vt:lpstr>
      <vt:lpstr>                          The Model </vt:lpstr>
      <vt:lpstr>Initial results</vt:lpstr>
      <vt:lpstr>PowerPoint Presentation</vt:lpstr>
      <vt:lpstr>Modeled Recovered Population vs. Time </vt:lpstr>
      <vt:lpstr>Initial results 2</vt:lpstr>
      <vt:lpstr>What do we expect to answer  </vt:lpstr>
      <vt:lpstr>Road Blocks</vt:lpstr>
      <vt:lpstr>Road Blocks</vt:lpstr>
      <vt:lpstr>Road Blocks</vt:lpstr>
      <vt:lpstr> Milestones  </vt:lpstr>
      <vt:lpstr>Sources </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Corona Time</dc:title>
  <dc:creator>Dennis Kaloudelis</dc:creator>
  <cp:lastModifiedBy>ctrenkov</cp:lastModifiedBy>
  <cp:revision>16</cp:revision>
  <dcterms:created xsi:type="dcterms:W3CDTF">2020-04-08T02:41:41Z</dcterms:created>
  <dcterms:modified xsi:type="dcterms:W3CDTF">2020-04-10T00:28:30Z</dcterms:modified>
</cp:coreProperties>
</file>

<file path=docProps/thumbnail.jpeg>
</file>